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61" r:id="rId4"/>
    <p:sldId id="257" r:id="rId5"/>
    <p:sldId id="263" r:id="rId6"/>
    <p:sldId id="264" r:id="rId7"/>
    <p:sldId id="265" r:id="rId8"/>
    <p:sldId id="266" r:id="rId9"/>
    <p:sldId id="262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ijetli stil 1 - Isticanj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71" autoAdjust="0"/>
  </p:normalViewPr>
  <p:slideViewPr>
    <p:cSldViewPr>
      <p:cViewPr>
        <p:scale>
          <a:sx n="80" d="100"/>
          <a:sy n="80" d="100"/>
        </p:scale>
        <p:origin x="-594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1527-EA8D-4929-ACDE-5C18164AE4D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40D121-3DFB-48DE-9141-2867FDEC4397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1527-EA8D-4929-ACDE-5C18164AE4D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D121-3DFB-48DE-9141-2867FDEC439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1527-EA8D-4929-ACDE-5C18164AE4D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D121-3DFB-48DE-9141-2867FDEC439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1527-EA8D-4929-ACDE-5C18164AE4D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D121-3DFB-48DE-9141-2867FDEC439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1527-EA8D-4929-ACDE-5C18164AE4D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D121-3DFB-48DE-9141-2867FDEC4397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1527-EA8D-4929-ACDE-5C18164AE4D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D121-3DFB-48DE-9141-2867FDEC4397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1527-EA8D-4929-ACDE-5C18164AE4D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D121-3DFB-48DE-9141-2867FDEC4397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1527-EA8D-4929-ACDE-5C18164AE4D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D121-3DFB-48DE-9141-2867FDEC439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1527-EA8D-4929-ACDE-5C18164AE4D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D121-3DFB-48DE-9141-2867FDEC439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1527-EA8D-4929-ACDE-5C18164AE4D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D121-3DFB-48DE-9141-2867FDEC439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1527-EA8D-4929-ACDE-5C18164AE4D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D121-3DFB-48DE-9141-2867FDEC439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EA21527-EA8D-4929-ACDE-5C18164AE4D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940D121-3DFB-48DE-9141-2867FDEC4397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2743945"/>
          </a:xfrm>
        </p:spPr>
        <p:txBody>
          <a:bodyPr/>
          <a:lstStyle/>
          <a:p>
            <a:r>
              <a:rPr lang="hr-HR" sz="3200" dirty="0" smtClean="0">
                <a:solidFill>
                  <a:schemeClr val="tx1"/>
                </a:solidFill>
                <a:effectLst/>
                <a:latin typeface="Segoe UI Light" panose="020B0502040204020203" pitchFamily="34" charset="0"/>
              </a:rPr>
              <a:t>Može li prosječno obrazovani </a:t>
            </a:r>
            <a:br>
              <a:rPr lang="hr-HR" sz="3200" dirty="0" smtClean="0">
                <a:solidFill>
                  <a:schemeClr val="tx1"/>
                </a:solidFill>
                <a:effectLst/>
                <a:latin typeface="Segoe UI Light" panose="020B0502040204020203" pitchFamily="34" charset="0"/>
              </a:rPr>
            </a:br>
            <a:r>
              <a:rPr lang="hr-HR" sz="3200" dirty="0" smtClean="0">
                <a:solidFill>
                  <a:schemeClr val="tx1"/>
                </a:solidFill>
                <a:effectLst/>
                <a:latin typeface="Segoe UI Light" panose="020B0502040204020203" pitchFamily="34" charset="0"/>
              </a:rPr>
              <a:t>potrošač znati što jede čitajući  </a:t>
            </a:r>
            <a:r>
              <a:rPr lang="hr-HR" sz="6600" dirty="0" smtClean="0">
                <a:solidFill>
                  <a:schemeClr val="accent1">
                    <a:lumMod val="75000"/>
                  </a:schemeClr>
                </a:solidFill>
                <a:effectLst/>
                <a:latin typeface="Segoe UI Light" panose="020B0502040204020203" pitchFamily="34" charset="0"/>
              </a:rPr>
              <a:t>DEKLARACIJE</a:t>
            </a:r>
            <a:r>
              <a:rPr lang="hr-HR" sz="4800" dirty="0" smtClean="0">
                <a:solidFill>
                  <a:schemeClr val="accent1">
                    <a:lumMod val="75000"/>
                  </a:schemeClr>
                </a:solidFill>
                <a:effectLst/>
                <a:latin typeface="Segoe UI Light" panose="020B0502040204020203" pitchFamily="34" charset="0"/>
              </a:rPr>
              <a:t/>
            </a:r>
            <a:br>
              <a:rPr lang="hr-HR" sz="4800" dirty="0" smtClean="0">
                <a:solidFill>
                  <a:schemeClr val="accent1">
                    <a:lumMod val="75000"/>
                  </a:schemeClr>
                </a:solidFill>
                <a:effectLst/>
                <a:latin typeface="Segoe UI Light" panose="020B0502040204020203" pitchFamily="34" charset="0"/>
              </a:rPr>
            </a:br>
            <a:r>
              <a:rPr lang="hr-HR" sz="3600" dirty="0" smtClean="0">
                <a:solidFill>
                  <a:schemeClr val="tx1"/>
                </a:solidFill>
                <a:effectLst/>
                <a:latin typeface="Segoe UI Light" panose="020B0502040204020203" pitchFamily="34" charset="0"/>
              </a:rPr>
              <a:t>prehrambenih proizvoda</a:t>
            </a:r>
            <a:endParaRPr lang="hr-HR" sz="3200" dirty="0">
              <a:solidFill>
                <a:schemeClr val="tx1"/>
              </a:solidFill>
              <a:effectLst/>
              <a:latin typeface="Segoe UI Light" panose="020B05020402040202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03648" y="6248400"/>
            <a:ext cx="6400800" cy="1219200"/>
          </a:xfrm>
        </p:spPr>
        <p:txBody>
          <a:bodyPr>
            <a:normAutofit/>
          </a:bodyPr>
          <a:lstStyle/>
          <a:p>
            <a:r>
              <a:rPr lang="hr-HR" sz="2000" dirty="0" err="1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</a:rPr>
              <a:t>Doris</a:t>
            </a:r>
            <a:r>
              <a:rPr lang="hr-HR" sz="2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r-HR" sz="2000" dirty="0" err="1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</a:rPr>
              <a:t>Mašić</a:t>
            </a:r>
            <a:r>
              <a:rPr lang="hr-HR" sz="2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</a:rPr>
              <a:t> i David Košić</a:t>
            </a:r>
            <a:endParaRPr lang="hr-HR" sz="20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17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600200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  <a:effectLst/>
                <a:latin typeface="Segoe UI Light" panose="020B0502040204020203" pitchFamily="34" charset="0"/>
              </a:rPr>
              <a:t>Jasnoća i razumljivost</a:t>
            </a:r>
            <a:endParaRPr lang="hr-HR" dirty="0">
              <a:solidFill>
                <a:schemeClr val="tx1"/>
              </a:solidFill>
              <a:effectLst/>
              <a:latin typeface="Segoe UI Light" panose="020B0502040204020203" pitchFamily="34" charset="0"/>
            </a:endParaRPr>
          </a:p>
        </p:txBody>
      </p:sp>
      <p:sp>
        <p:nvSpPr>
          <p:cNvPr id="4" name="Rezervirano mjesto sadržaja 2"/>
          <p:cNvSpPr>
            <a:spLocks noGrp="1"/>
          </p:cNvSpPr>
          <p:nvPr>
            <p:ph idx="1"/>
          </p:nvPr>
        </p:nvSpPr>
        <p:spPr>
          <a:xfrm>
            <a:off x="683568" y="2420888"/>
            <a:ext cx="7787208" cy="2475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8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Uzeli smo za primjer nekoliko deklaracija s različitih proizvoda te u mjerilu s kovanicom pokazali kojim su fontom i kojom veličinom napisane.</a:t>
            </a:r>
          </a:p>
          <a:p>
            <a:pPr marL="0" indent="0" algn="ctr">
              <a:buNone/>
            </a:pPr>
            <a:endParaRPr lang="hr-HR" sz="2800" dirty="0" smtClean="0">
              <a:solidFill>
                <a:schemeClr val="tx1"/>
              </a:solidFill>
              <a:latin typeface="Segoe UI Light" panose="020B0502040204020203" pitchFamily="34" charset="0"/>
            </a:endParaRPr>
          </a:p>
          <a:p>
            <a:pPr marL="0" indent="0" algn="ctr">
              <a:buNone/>
            </a:pPr>
            <a:endParaRPr lang="hr-HR" sz="2000" dirty="0" smtClean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35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6667" y1="92839" x2="79898" y2="85678"/>
                        <a14:foregroundMark x1="39695" y1="95396" x2="55725" y2="95908"/>
                        <a14:foregroundMark x1="27735" y1="89003" x2="72265" y2="90281"/>
                        <a14:foregroundMark x1="65649" y1="93350" x2="40458" y2="94373"/>
                        <a14:backgroundMark x1="2036" y1="62916" x2="0" y2="4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28" y="872018"/>
            <a:ext cx="1559041" cy="155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2987824" y="1185906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Tekst deklaracije Tekst deklaracije Tekst deklaracije Tekst deklaracije Tekst deklaracije Tekst deklaracije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6667" y1="92839" x2="79898" y2="85678"/>
                        <a14:foregroundMark x1="39695" y1="95396" x2="55725" y2="95908"/>
                        <a14:foregroundMark x1="27735" y1="89003" x2="72265" y2="90281"/>
                        <a14:foregroundMark x1="65649" y1="93350" x2="40458" y2="94373"/>
                        <a14:backgroundMark x1="2036" y1="62916" x2="0" y2="4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803" y="2423125"/>
            <a:ext cx="1559041" cy="155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6667" y1="92839" x2="79898" y2="85678"/>
                        <a14:foregroundMark x1="39695" y1="95396" x2="55725" y2="95908"/>
                        <a14:foregroundMark x1="27735" y1="89003" x2="72265" y2="90281"/>
                        <a14:foregroundMark x1="65649" y1="93350" x2="40458" y2="94373"/>
                        <a14:backgroundMark x1="2036" y1="62916" x2="0" y2="4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803" y="4005064"/>
            <a:ext cx="1559041" cy="155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niOkvir 9"/>
          <p:cNvSpPr txBox="1"/>
          <p:nvPr/>
        </p:nvSpPr>
        <p:spPr>
          <a:xfrm>
            <a:off x="2987824" y="2844735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Tekst deklaracije Tekst deklaracije Tekst deklaracije Tekst deklaracije Tekst deklaracije Tekst deklaracije Tekst deklaracije Tekst deklaracije Tekst deklaracije Tekst deklaracije Tekst deklaracije Tekst deklaracije</a:t>
            </a:r>
            <a:r>
              <a:rPr lang="hr-H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Tekst deklaracije Tekst deklaracije Tekst deklaracije Tekst deklaracije Tekst deklaracije Tekst deklaracije</a:t>
            </a:r>
            <a:r>
              <a:rPr lang="hr-H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Tekst deklaracije Tekst deklaracije Tekst deklaracije Tekst deklaracije Tekst deklaracije Tekst deklaracije</a:t>
            </a:r>
            <a:r>
              <a:rPr lang="hr-H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Tekst deklaracije Tekst 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2968075" y="4303563"/>
            <a:ext cx="4392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Tekst deklaracije Tekst deklaracije Tekst deklaracije Tekst deklaracije Tekst deklaracije Tekst deklaracije Tekst deklaracije Tekst deklaracije Tekst deklaracije Tekst deklaracije Tekst deklaracije Tekst deklaracije </a:t>
            </a:r>
          </a:p>
        </p:txBody>
      </p:sp>
    </p:spTree>
    <p:extLst>
      <p:ext uri="{BB962C8B-B14F-4D97-AF65-F5344CB8AC3E}">
        <p14:creationId xmlns:p14="http://schemas.microsoft.com/office/powerpoint/2010/main" val="341298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600200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  <a:effectLst/>
                <a:latin typeface="Segoe UI Light" panose="020B0502040204020203" pitchFamily="34" charset="0"/>
              </a:rPr>
              <a:t>Što zaključujemo?</a:t>
            </a:r>
            <a:endParaRPr lang="hr-HR" dirty="0">
              <a:solidFill>
                <a:schemeClr val="tx1"/>
              </a:solidFill>
              <a:effectLst/>
              <a:latin typeface="Segoe UI Light" panose="020B0502040204020203" pitchFamily="34" charset="0"/>
            </a:endParaRPr>
          </a:p>
        </p:txBody>
      </p:sp>
      <p:sp>
        <p:nvSpPr>
          <p:cNvPr id="4" name="Rezervirano mjesto sadržaja 2"/>
          <p:cNvSpPr>
            <a:spLocks noGrp="1"/>
          </p:cNvSpPr>
          <p:nvPr>
            <p:ph idx="1"/>
          </p:nvPr>
        </p:nvSpPr>
        <p:spPr>
          <a:xfrm>
            <a:off x="3093716" y="1988840"/>
            <a:ext cx="5328592" cy="24756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28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Deklaracije na proizvodima vrlo su često sitno pisane i u nečitkom fontu. To onemogućuje osobama s poteškoćama u vidu čitanje </a:t>
            </a:r>
            <a:r>
              <a:rPr lang="hr-HR" sz="28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deklaracije koje je </a:t>
            </a:r>
            <a:r>
              <a:rPr lang="hr-HR" sz="28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vrlo važno što smo zaključili </a:t>
            </a:r>
            <a:r>
              <a:rPr lang="hr-HR" sz="28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i u </a:t>
            </a:r>
            <a:r>
              <a:rPr lang="hr-HR" sz="28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prethodnoj točki.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580666" y="2660095"/>
            <a:ext cx="5053058" cy="320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3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600200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  <a:effectLst/>
                <a:latin typeface="Segoe UI Light" panose="020B0502040204020203" pitchFamily="34" charset="0"/>
              </a:rPr>
              <a:t>Razumljivost sadržaja</a:t>
            </a:r>
            <a:endParaRPr lang="hr-HR" dirty="0">
              <a:solidFill>
                <a:schemeClr val="tx1"/>
              </a:solidFill>
              <a:effectLst/>
              <a:latin typeface="Segoe UI Light" panose="020B0502040204020203" pitchFamily="34" charset="0"/>
            </a:endParaRPr>
          </a:p>
        </p:txBody>
      </p:sp>
      <p:sp>
        <p:nvSpPr>
          <p:cNvPr id="4" name="Rezervirano mjesto sadržaja 2"/>
          <p:cNvSpPr>
            <a:spLocks noGrp="1"/>
          </p:cNvSpPr>
          <p:nvPr>
            <p:ph idx="1"/>
          </p:nvPr>
        </p:nvSpPr>
        <p:spPr>
          <a:xfrm>
            <a:off x="467544" y="2348880"/>
            <a:ext cx="8208912" cy="2475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8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Iz osobnog smo iskustva iz deklaracija izdvojili neke tvari koje proizvod sadrži, a laicima su nerazumljive.</a:t>
            </a:r>
          </a:p>
          <a:p>
            <a:pPr marL="0" indent="0" algn="ctr">
              <a:buNone/>
            </a:pPr>
            <a:endParaRPr lang="hr-HR" sz="2000" dirty="0" smtClean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55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2"/>
          <p:cNvSpPr>
            <a:spLocks noGrp="1"/>
          </p:cNvSpPr>
          <p:nvPr>
            <p:ph idx="1"/>
          </p:nvPr>
        </p:nvSpPr>
        <p:spPr>
          <a:xfrm>
            <a:off x="1423931" y="1124744"/>
            <a:ext cx="3312368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r-HR" sz="2800" dirty="0" smtClean="0">
              <a:solidFill>
                <a:schemeClr val="tx1"/>
              </a:solidFill>
              <a:latin typeface="Segoe UI Light" panose="020B0502040204020203" pitchFamily="34" charset="0"/>
            </a:endParaRPr>
          </a:p>
          <a:p>
            <a:pPr marL="0" indent="0" algn="ctr">
              <a:buNone/>
            </a:pPr>
            <a:r>
              <a:rPr lang="hr-HR" sz="2000" dirty="0">
                <a:latin typeface="Segoe UI Light" panose="020B0502040204020203" pitchFamily="34" charset="0"/>
              </a:rPr>
              <a:t>Soja </a:t>
            </a:r>
            <a:r>
              <a:rPr lang="hr-HR" sz="2000" dirty="0" smtClean="0">
                <a:latin typeface="Segoe UI Light" panose="020B0502040204020203" pitchFamily="34" charset="0"/>
              </a:rPr>
              <a:t>lecitin</a:t>
            </a:r>
          </a:p>
          <a:p>
            <a:pPr marL="0" indent="0" algn="ctr">
              <a:buNone/>
            </a:pPr>
            <a:r>
              <a:rPr lang="hr-HR" sz="2000" dirty="0" err="1" smtClean="0">
                <a:latin typeface="Segoe UI Light" panose="020B0502040204020203" pitchFamily="34" charset="0"/>
              </a:rPr>
              <a:t>Amonijev</a:t>
            </a:r>
            <a:r>
              <a:rPr lang="hr-HR" sz="2000" dirty="0" smtClean="0">
                <a:latin typeface="Segoe UI Light" panose="020B0502040204020203" pitchFamily="34" charset="0"/>
              </a:rPr>
              <a:t> bikarbonat</a:t>
            </a:r>
          </a:p>
          <a:p>
            <a:pPr marL="0" indent="0" algn="ctr">
              <a:buNone/>
            </a:pPr>
            <a:r>
              <a:rPr lang="hr-HR" sz="2000" dirty="0" err="1" smtClean="0">
                <a:latin typeface="Segoe UI Light" panose="020B0502040204020203" pitchFamily="34" charset="0"/>
              </a:rPr>
              <a:t>Oligofruktozni</a:t>
            </a:r>
            <a:r>
              <a:rPr lang="hr-HR" sz="2000" dirty="0" smtClean="0">
                <a:latin typeface="Segoe UI Light" panose="020B0502040204020203" pitchFamily="34" charset="0"/>
              </a:rPr>
              <a:t> sirup</a:t>
            </a:r>
          </a:p>
          <a:p>
            <a:pPr marL="0" indent="0" algn="ctr">
              <a:buNone/>
            </a:pPr>
            <a:r>
              <a:rPr lang="hr-HR" sz="2000" dirty="0" err="1" smtClean="0">
                <a:latin typeface="Segoe UI Light" panose="020B0502040204020203" pitchFamily="34" charset="0"/>
              </a:rPr>
              <a:t>Inulin</a:t>
            </a:r>
            <a:endParaRPr lang="hr-HR" sz="2000" dirty="0">
              <a:latin typeface="Segoe UI Light" panose="020B0502040204020203" pitchFamily="34" charset="0"/>
            </a:endParaRPr>
          </a:p>
          <a:p>
            <a:pPr marL="0" indent="0" algn="ctr">
              <a:buNone/>
            </a:pPr>
            <a:r>
              <a:rPr lang="hr-HR" sz="2000" dirty="0" err="1" smtClean="0">
                <a:latin typeface="Segoe UI Light" panose="020B0502040204020203" pitchFamily="34" charset="0"/>
              </a:rPr>
              <a:t>Mono</a:t>
            </a:r>
            <a:r>
              <a:rPr lang="hr-HR" sz="2000" dirty="0" smtClean="0">
                <a:latin typeface="Segoe UI Light" panose="020B0502040204020203" pitchFamily="34" charset="0"/>
              </a:rPr>
              <a:t>-i </a:t>
            </a:r>
            <a:r>
              <a:rPr lang="hr-HR" sz="2000" dirty="0" err="1" smtClean="0">
                <a:latin typeface="Segoe UI Light" panose="020B0502040204020203" pitchFamily="34" charset="0"/>
              </a:rPr>
              <a:t>digliceridi</a:t>
            </a:r>
            <a:endParaRPr lang="hr-HR" sz="2000" dirty="0">
              <a:latin typeface="Segoe UI Light" panose="020B0502040204020203" pitchFamily="34" charset="0"/>
            </a:endParaRPr>
          </a:p>
          <a:p>
            <a:pPr marL="0" indent="0" algn="ctr">
              <a:buNone/>
            </a:pPr>
            <a:r>
              <a:rPr lang="hr-HR" sz="2000" dirty="0" smtClean="0">
                <a:latin typeface="Segoe UI Light" panose="020B0502040204020203" pitchFamily="34" charset="0"/>
              </a:rPr>
              <a:t>Pektin</a:t>
            </a:r>
          </a:p>
          <a:p>
            <a:pPr marL="0" indent="0" algn="ctr">
              <a:buNone/>
            </a:pPr>
            <a:r>
              <a:rPr lang="hr-HR" sz="2000" dirty="0" err="1" smtClean="0">
                <a:latin typeface="Segoe UI Light" panose="020B0502040204020203" pitchFamily="34" charset="0"/>
              </a:rPr>
              <a:t>Sorvinska</a:t>
            </a:r>
            <a:r>
              <a:rPr lang="hr-HR" sz="2000" dirty="0" smtClean="0">
                <a:latin typeface="Segoe UI Light" panose="020B0502040204020203" pitchFamily="34" charset="0"/>
              </a:rPr>
              <a:t> kiselina </a:t>
            </a:r>
          </a:p>
          <a:p>
            <a:pPr marL="0" indent="0" algn="ctr">
              <a:buNone/>
            </a:pPr>
            <a:r>
              <a:rPr lang="hr-HR" sz="2000" dirty="0" smtClean="0">
                <a:latin typeface="Segoe UI Light" panose="020B0502040204020203" pitchFamily="34" charset="0"/>
              </a:rPr>
              <a:t>Kalijev </a:t>
            </a:r>
            <a:r>
              <a:rPr lang="hr-HR" sz="2000" dirty="0" err="1" smtClean="0">
                <a:latin typeface="Segoe UI Light" panose="020B0502040204020203" pitchFamily="34" charset="0"/>
              </a:rPr>
              <a:t>sorbat</a:t>
            </a:r>
            <a:endParaRPr lang="hr-HR" sz="2000" dirty="0" smtClean="0">
              <a:latin typeface="Segoe UI Light" panose="020B0502040204020203" pitchFamily="34" charset="0"/>
            </a:endParaRPr>
          </a:p>
          <a:p>
            <a:pPr marL="0" indent="0" algn="ctr">
              <a:buNone/>
            </a:pPr>
            <a:r>
              <a:rPr lang="hr-HR" sz="2000" dirty="0" err="1" smtClean="0">
                <a:latin typeface="Segoe UI Light" panose="020B0502040204020203" pitchFamily="34" charset="0"/>
              </a:rPr>
              <a:t>Pantotenska</a:t>
            </a:r>
            <a:r>
              <a:rPr lang="hr-HR" sz="2000" dirty="0" smtClean="0">
                <a:latin typeface="Segoe UI Light" panose="020B0502040204020203" pitchFamily="34" charset="0"/>
              </a:rPr>
              <a:t> kiselina</a:t>
            </a:r>
          </a:p>
          <a:p>
            <a:pPr marL="0" indent="0" algn="ctr">
              <a:buNone/>
            </a:pPr>
            <a:r>
              <a:rPr lang="hr-HR" sz="2000" dirty="0" smtClean="0">
                <a:latin typeface="Segoe UI Light" panose="020B0502040204020203" pitchFamily="34" charset="0"/>
              </a:rPr>
              <a:t>D </a:t>
            </a:r>
            <a:r>
              <a:rPr lang="hr-HR" sz="2000" dirty="0" err="1" smtClean="0">
                <a:latin typeface="Segoe UI Light" panose="020B0502040204020203" pitchFamily="34" charset="0"/>
              </a:rPr>
              <a:t>biotin</a:t>
            </a:r>
            <a:endParaRPr lang="hr-HR" sz="2000" dirty="0">
              <a:latin typeface="Segoe UI Light" panose="020B0502040204020203" pitchFamily="34" charset="0"/>
            </a:endParaRPr>
          </a:p>
          <a:p>
            <a:pPr marL="0" indent="0" algn="ctr">
              <a:buNone/>
            </a:pPr>
            <a:r>
              <a:rPr lang="hr-HR" sz="2000" dirty="0" err="1" smtClean="0">
                <a:latin typeface="Segoe UI Light" panose="020B0502040204020203" pitchFamily="34" charset="0"/>
              </a:rPr>
              <a:t>Riboflavin</a:t>
            </a:r>
            <a:endParaRPr lang="hr-HR" sz="2000" dirty="0">
              <a:latin typeface="Segoe UI Light" panose="020B0502040204020203" pitchFamily="34" charset="0"/>
            </a:endParaRPr>
          </a:p>
        </p:txBody>
      </p:sp>
      <p:sp>
        <p:nvSpPr>
          <p:cNvPr id="5" name="Rezervirano mjesto sadržaja 2"/>
          <p:cNvSpPr txBox="1">
            <a:spLocks/>
          </p:cNvSpPr>
          <p:nvPr/>
        </p:nvSpPr>
        <p:spPr>
          <a:xfrm>
            <a:off x="4211960" y="1501343"/>
            <a:ext cx="3240360" cy="4680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2000" dirty="0">
                <a:latin typeface="Segoe UI Light" panose="020B0502040204020203" pitchFamily="34" charset="0"/>
              </a:rPr>
              <a:t> D a tokoferil acetat</a:t>
            </a:r>
          </a:p>
          <a:p>
            <a:pPr marL="0" indent="0" algn="ctr">
              <a:buNone/>
            </a:pPr>
            <a:r>
              <a:rPr lang="sv-SE" sz="2000" dirty="0">
                <a:latin typeface="Segoe UI Light" panose="020B0502040204020203" pitchFamily="34" charset="0"/>
              </a:rPr>
              <a:t>D askrobinska kiselina</a:t>
            </a:r>
          </a:p>
          <a:p>
            <a:pPr marL="0" indent="0" algn="ctr">
              <a:buNone/>
            </a:pPr>
            <a:r>
              <a:rPr lang="sv-SE" sz="2000" dirty="0">
                <a:latin typeface="Segoe UI Light" panose="020B0502040204020203" pitchFamily="34" charset="0"/>
              </a:rPr>
              <a:t>Cijanokobalamin</a:t>
            </a:r>
          </a:p>
          <a:p>
            <a:pPr marL="0" indent="0" algn="ctr">
              <a:buNone/>
            </a:pPr>
            <a:r>
              <a:rPr lang="sv-SE" sz="2000" dirty="0">
                <a:latin typeface="Segoe UI Light" panose="020B0502040204020203" pitchFamily="34" charset="0"/>
              </a:rPr>
              <a:t>Polifosfati </a:t>
            </a:r>
          </a:p>
          <a:p>
            <a:pPr marL="0" indent="0" algn="ctr">
              <a:buNone/>
            </a:pPr>
            <a:r>
              <a:rPr lang="sv-SE" sz="2000" dirty="0" smtClean="0">
                <a:latin typeface="Segoe UI Light" panose="020B0502040204020203" pitchFamily="34" charset="0"/>
              </a:rPr>
              <a:t>Izoaskorbat</a:t>
            </a:r>
            <a:endParaRPr lang="hr-HR" sz="2000" dirty="0" smtClean="0">
              <a:latin typeface="Segoe UI Light" panose="020B0502040204020203" pitchFamily="34" charset="0"/>
            </a:endParaRPr>
          </a:p>
          <a:p>
            <a:pPr marL="0" indent="0" algn="ctr">
              <a:buNone/>
            </a:pPr>
            <a:r>
              <a:rPr lang="hr-HR" sz="2000" dirty="0" err="1" smtClean="0">
                <a:latin typeface="Segoe UI Light" panose="020B0502040204020203" pitchFamily="34" charset="0"/>
              </a:rPr>
              <a:t>Maltodekstrin</a:t>
            </a:r>
            <a:endParaRPr lang="hr-HR" sz="2000" dirty="0" smtClean="0">
              <a:latin typeface="Segoe UI Light" panose="020B0502040204020203" pitchFamily="34" charset="0"/>
            </a:endParaRPr>
          </a:p>
          <a:p>
            <a:pPr marL="0" indent="0" algn="ctr">
              <a:buNone/>
            </a:pPr>
            <a:r>
              <a:rPr lang="hr-HR" sz="2000" dirty="0" err="1" smtClean="0">
                <a:latin typeface="Segoe UI Light" panose="020B0502040204020203" pitchFamily="34" charset="0"/>
              </a:rPr>
              <a:t>Antocijan</a:t>
            </a:r>
            <a:endParaRPr lang="hr-HR" sz="2000" dirty="0">
              <a:latin typeface="Segoe UI Light" panose="020B0502040204020203" pitchFamily="34" charset="0"/>
            </a:endParaRPr>
          </a:p>
          <a:p>
            <a:pPr marL="0" indent="0" algn="ctr">
              <a:buNone/>
            </a:pPr>
            <a:r>
              <a:rPr lang="hr-HR" sz="2000" dirty="0" err="1" smtClean="0">
                <a:latin typeface="Segoe UI Light" panose="020B0502040204020203" pitchFamily="34" charset="0"/>
              </a:rPr>
              <a:t>Niacin</a:t>
            </a:r>
            <a:endParaRPr lang="hr-HR" sz="2000" dirty="0">
              <a:latin typeface="Segoe UI Light" panose="020B0502040204020203" pitchFamily="34" charset="0"/>
            </a:endParaRPr>
          </a:p>
          <a:p>
            <a:pPr marL="0" indent="0" algn="ctr">
              <a:buNone/>
            </a:pPr>
            <a:r>
              <a:rPr lang="hr-HR" sz="2000" dirty="0" err="1" smtClean="0">
                <a:latin typeface="Segoe UI Light" panose="020B0502040204020203" pitchFamily="34" charset="0"/>
              </a:rPr>
              <a:t>Mononatrijev</a:t>
            </a:r>
            <a:endParaRPr lang="hr-HR" sz="2000" dirty="0">
              <a:latin typeface="Segoe UI Light" panose="020B0502040204020203" pitchFamily="34" charset="0"/>
            </a:endParaRPr>
          </a:p>
          <a:p>
            <a:pPr marL="0" indent="0" algn="ctr">
              <a:buNone/>
            </a:pPr>
            <a:r>
              <a:rPr lang="hr-HR" sz="2000" dirty="0" smtClean="0">
                <a:latin typeface="Segoe UI Light" panose="020B0502040204020203" pitchFamily="34" charset="0"/>
              </a:rPr>
              <a:t>Glutaminat</a:t>
            </a:r>
          </a:p>
          <a:p>
            <a:pPr marL="0" indent="0" algn="ctr">
              <a:buNone/>
            </a:pPr>
            <a:r>
              <a:rPr lang="hr-HR" sz="2000" dirty="0" smtClean="0">
                <a:latin typeface="Segoe UI Light" panose="020B0502040204020203" pitchFamily="34" charset="0"/>
              </a:rPr>
              <a:t>E621</a:t>
            </a:r>
          </a:p>
          <a:p>
            <a:pPr marL="0" indent="0" algn="ctr">
              <a:buNone/>
            </a:pPr>
            <a:r>
              <a:rPr lang="hr-HR" sz="2000" dirty="0" smtClean="0">
                <a:latin typeface="Segoe UI Light" panose="020B0502040204020203" pitchFamily="34" charset="0"/>
              </a:rPr>
              <a:t>E635</a:t>
            </a:r>
            <a:endParaRPr lang="hr-HR" sz="2800" dirty="0" smtClean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457200" y="332655"/>
            <a:ext cx="8229600" cy="952663"/>
          </a:xfrm>
        </p:spPr>
        <p:txBody>
          <a:bodyPr/>
          <a:lstStyle/>
          <a:p>
            <a:r>
              <a:rPr lang="hr-HR" sz="4400" dirty="0" smtClean="0">
                <a:solidFill>
                  <a:schemeClr val="tx1"/>
                </a:solidFill>
                <a:effectLst/>
                <a:latin typeface="Segoe UI Light" panose="020B0502040204020203" pitchFamily="34" charset="0"/>
              </a:rPr>
              <a:t>Izdvajamo:</a:t>
            </a:r>
            <a:endParaRPr lang="hr-HR" sz="4400" dirty="0">
              <a:solidFill>
                <a:schemeClr val="tx1"/>
              </a:solidFill>
              <a:effectLst/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79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600200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  <a:effectLst/>
                <a:latin typeface="Segoe UI Light" panose="020B0502040204020203" pitchFamily="34" charset="0"/>
              </a:rPr>
              <a:t>Što zaključujemo?</a:t>
            </a:r>
            <a:endParaRPr lang="hr-HR" dirty="0">
              <a:solidFill>
                <a:schemeClr val="tx1"/>
              </a:solidFill>
              <a:effectLst/>
              <a:latin typeface="Segoe UI Light" panose="020B0502040204020203" pitchFamily="34" charset="0"/>
            </a:endParaRPr>
          </a:p>
        </p:txBody>
      </p:sp>
      <p:sp>
        <p:nvSpPr>
          <p:cNvPr id="4" name="Rezervirano mjesto sadržaja 2"/>
          <p:cNvSpPr>
            <a:spLocks noGrp="1"/>
          </p:cNvSpPr>
          <p:nvPr>
            <p:ph idx="1"/>
          </p:nvPr>
        </p:nvSpPr>
        <p:spPr>
          <a:xfrm>
            <a:off x="3635896" y="2060848"/>
            <a:ext cx="5040560" cy="32829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28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Barem trećinu teksta koji sadrže </a:t>
            </a:r>
            <a:r>
              <a:rPr lang="hr-HR" sz="28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deklaracije, prosječni </a:t>
            </a:r>
            <a:r>
              <a:rPr lang="hr-HR" sz="28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potrošač ne može razumjeti. Prije navedene </a:t>
            </a:r>
            <a:r>
              <a:rPr lang="hr-HR" sz="28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primjere </a:t>
            </a:r>
            <a:r>
              <a:rPr lang="hr-HR" sz="28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razumjeti </a:t>
            </a:r>
            <a:r>
              <a:rPr lang="hr-HR" sz="28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će samo </a:t>
            </a:r>
            <a:r>
              <a:rPr lang="hr-HR" sz="28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osobe za to školovane. Brojne od ovih tvari mogu biti štetne za određene osobe.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7442"/>
            <a:ext cx="4176464" cy="547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600200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  <a:effectLst/>
                <a:latin typeface="Segoe UI Light" panose="020B0502040204020203" pitchFamily="34" charset="0"/>
              </a:rPr>
              <a:t>Što vi mislite</a:t>
            </a:r>
            <a:endParaRPr lang="hr-HR" dirty="0">
              <a:solidFill>
                <a:schemeClr val="tx1"/>
              </a:solidFill>
              <a:effectLst/>
              <a:latin typeface="Segoe UI Light" panose="020B0502040204020203" pitchFamily="34" charset="0"/>
            </a:endParaRP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421998" y="2420888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hr-HR" sz="4000" dirty="0" smtClean="0">
                <a:solidFill>
                  <a:schemeClr val="tx1"/>
                </a:solidFill>
                <a:effectLst/>
                <a:latin typeface="Segoe UI Light" panose="020B0502040204020203" pitchFamily="34" charset="0"/>
              </a:rPr>
              <a:t>Jesu li deklaracije pisane samo</a:t>
            </a:r>
            <a:r>
              <a:rPr lang="hr-HR" sz="6000" dirty="0" smtClean="0">
                <a:solidFill>
                  <a:schemeClr val="tx1"/>
                </a:solidFill>
                <a:effectLst/>
                <a:latin typeface="Segoe UI Light" panose="020B0502040204020203" pitchFamily="34" charset="0"/>
              </a:rPr>
              <a:t> </a:t>
            </a:r>
            <a:r>
              <a:rPr lang="hr-HR" sz="7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Segoe UI Light" panose="020B0502040204020203" pitchFamily="34" charset="0"/>
              </a:rPr>
              <a:t>DEKLARATIVNO?</a:t>
            </a:r>
            <a:endParaRPr lang="hr-HR" sz="44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21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  <a:effectLst/>
                <a:latin typeface="Segoe UI Light" panose="020B0502040204020203" pitchFamily="34" charset="0"/>
              </a:rPr>
              <a:t>Cilj projekta</a:t>
            </a:r>
            <a:endParaRPr lang="hr-HR" dirty="0">
              <a:solidFill>
                <a:schemeClr val="tx1"/>
              </a:solidFill>
              <a:effectLst/>
              <a:latin typeface="Segoe UI Light" panose="020B0502040204020203" pitchFamily="34" charset="0"/>
            </a:endParaRPr>
          </a:p>
        </p:txBody>
      </p:sp>
      <p:sp>
        <p:nvSpPr>
          <p:cNvPr id="4" name="Rezervirano mjesto sadržaja 2"/>
          <p:cNvSpPr>
            <a:spLocks noGrp="1"/>
          </p:cNvSpPr>
          <p:nvPr>
            <p:ph idx="1"/>
          </p:nvPr>
        </p:nvSpPr>
        <p:spPr>
          <a:xfrm>
            <a:off x="827584" y="1941565"/>
            <a:ext cx="7499176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Razvijanje navike čitanja deklaracija na proizvodima</a:t>
            </a:r>
          </a:p>
          <a:p>
            <a:pPr marL="0" indent="0" algn="ctr">
              <a:buNone/>
            </a:pPr>
            <a:endParaRPr lang="hr-HR" dirty="0" smtClean="0">
              <a:solidFill>
                <a:schemeClr val="tx1"/>
              </a:solidFill>
              <a:latin typeface="Segoe UI Light" panose="020B0502040204020203" pitchFamily="34" charset="0"/>
            </a:endParaRPr>
          </a:p>
          <a:p>
            <a:pPr marL="0" indent="0" algn="ctr">
              <a:buNone/>
            </a:pPr>
            <a:r>
              <a:rPr lang="hr-HR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Naučiti prema sadržaju deklaracije odabrati najzdravije i ekološki najprihvatljivije proizvode za prehranu</a:t>
            </a:r>
          </a:p>
          <a:p>
            <a:pPr marL="0" indent="0" algn="ctr">
              <a:buNone/>
            </a:pPr>
            <a:endParaRPr lang="hr-HR" dirty="0" smtClean="0">
              <a:solidFill>
                <a:schemeClr val="tx1"/>
              </a:solidFill>
              <a:latin typeface="Segoe UI Light" panose="020B0502040204020203" pitchFamily="34" charset="0"/>
            </a:endParaRPr>
          </a:p>
          <a:p>
            <a:pPr marL="0" indent="0" algn="ctr">
              <a:buNone/>
            </a:pPr>
            <a:r>
              <a:rPr lang="hr-HR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Poticati naviku kupovanja proizvoda koji su sezonski i lokalnog podrijetla sa što manje dodanih kemijskih tvari</a:t>
            </a:r>
          </a:p>
        </p:txBody>
      </p:sp>
    </p:spTree>
    <p:extLst>
      <p:ext uri="{BB962C8B-B14F-4D97-AF65-F5344CB8AC3E}">
        <p14:creationId xmlns:p14="http://schemas.microsoft.com/office/powerpoint/2010/main" val="208492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2"/>
          <p:cNvSpPr>
            <a:spLocks noGrp="1"/>
          </p:cNvSpPr>
          <p:nvPr>
            <p:ph idx="1"/>
          </p:nvPr>
        </p:nvSpPr>
        <p:spPr>
          <a:xfrm>
            <a:off x="827584" y="1124744"/>
            <a:ext cx="7499176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8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Vrlo je važno razumjeti ono što piše na deklaracijama prehrambenih proizvoda jer hrana izravno utječe na zdravlje. Deklaracija mora sadržavati podatke o proizvodu na temelji kojih će kupci biti sigurni kako kupuju proizvod željenih svojstava.</a:t>
            </a:r>
            <a:endParaRPr lang="hr-HR" sz="2000" dirty="0" smtClean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46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560" y="548680"/>
            <a:ext cx="7869560" cy="547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8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Zakonom o zaštiti potrošača svaki proizvod treba imati deklaraciju koja mora sadržavati ove podatke:</a:t>
            </a:r>
          </a:p>
          <a:p>
            <a:pPr marL="0" indent="0">
              <a:buNone/>
            </a:pPr>
            <a:endParaRPr lang="hr-HR" sz="2800" dirty="0" smtClean="0">
              <a:solidFill>
                <a:schemeClr val="tx1"/>
              </a:solidFill>
              <a:latin typeface="Segoe UI Light" panose="020B0502040204020203" pitchFamily="34" charset="0"/>
            </a:endParaRPr>
          </a:p>
          <a:p>
            <a:pPr lvl="3"/>
            <a:r>
              <a:rPr lang="hr-HR" sz="24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Tip ili model proizvoda</a:t>
            </a:r>
          </a:p>
          <a:p>
            <a:pPr lvl="3"/>
            <a:r>
              <a:rPr lang="hr-HR" sz="24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Mjere proizvoda</a:t>
            </a:r>
          </a:p>
          <a:p>
            <a:pPr lvl="3"/>
            <a:r>
              <a:rPr lang="hr-HR" sz="24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Ime pod kojim se proizvod prodaje</a:t>
            </a:r>
          </a:p>
          <a:p>
            <a:pPr lvl="3"/>
            <a:r>
              <a:rPr lang="hr-HR" sz="24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Datum proizvodnje i rok uporabe</a:t>
            </a:r>
          </a:p>
          <a:p>
            <a:pPr lvl="3"/>
            <a:r>
              <a:rPr lang="hr-HR" sz="24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Naziv i sjedište proizvođača</a:t>
            </a:r>
          </a:p>
          <a:p>
            <a:pPr lvl="3"/>
            <a:r>
              <a:rPr lang="hr-HR" sz="24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Ako je proizvod uvozni, zemlja podrijetla</a:t>
            </a:r>
          </a:p>
          <a:p>
            <a:pPr lvl="3"/>
            <a:r>
              <a:rPr lang="hr-HR" sz="24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Podatke o uvozniku</a:t>
            </a:r>
          </a:p>
          <a:p>
            <a:pPr lvl="3"/>
            <a:r>
              <a:rPr lang="hr-HR" sz="24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Upozorenje o mogućoj opasnosti (ako postoji)</a:t>
            </a:r>
          </a:p>
          <a:p>
            <a:pPr lvl="3"/>
            <a:r>
              <a:rPr lang="hr-HR" sz="24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Izjavu proizvođača o postojanju preoblikovanih svojstava proizvoda i organizama</a:t>
            </a:r>
          </a:p>
          <a:p>
            <a:pPr lvl="3"/>
            <a:endParaRPr lang="hr-HR" sz="2400" dirty="0" smtClean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7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96752"/>
          </a:xfrm>
        </p:spPr>
        <p:txBody>
          <a:bodyPr/>
          <a:lstStyle/>
          <a:p>
            <a:r>
              <a:rPr lang="hr-HR" sz="4400" dirty="0" smtClean="0">
                <a:solidFill>
                  <a:schemeClr val="tx1"/>
                </a:solidFill>
                <a:effectLst/>
                <a:latin typeface="Segoe UI Light" panose="020B0502040204020203" pitchFamily="34" charset="0"/>
              </a:rPr>
              <a:t>Razlike u sastavu istog proizvoda</a:t>
            </a:r>
            <a:endParaRPr lang="hr-HR" sz="4400" dirty="0">
              <a:solidFill>
                <a:schemeClr val="tx1"/>
              </a:solidFill>
              <a:effectLst/>
              <a:latin typeface="Segoe UI Light" panose="020B0502040204020203" pitchFamily="34" charset="0"/>
            </a:endParaRPr>
          </a:p>
        </p:txBody>
      </p:sp>
      <p:sp>
        <p:nvSpPr>
          <p:cNvPr id="4" name="Rezervirano mjesto sadržaja 2"/>
          <p:cNvSpPr>
            <a:spLocks noGrp="1"/>
          </p:cNvSpPr>
          <p:nvPr>
            <p:ph idx="1"/>
          </p:nvPr>
        </p:nvSpPr>
        <p:spPr>
          <a:xfrm>
            <a:off x="827584" y="2537520"/>
            <a:ext cx="7499176" cy="247565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r-HR" sz="28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Za primjere smo sakupili nekoliko jednakih proizvoda, ali različitih proizvođača</a:t>
            </a:r>
          </a:p>
          <a:p>
            <a:pPr marL="0" indent="0" algn="ctr">
              <a:buNone/>
            </a:pPr>
            <a:endParaRPr lang="hr-HR" sz="2800" dirty="0" smtClean="0">
              <a:solidFill>
                <a:schemeClr val="tx1"/>
              </a:solidFill>
              <a:latin typeface="Segoe UI Light" panose="020B0502040204020203" pitchFamily="34" charset="0"/>
            </a:endParaRPr>
          </a:p>
          <a:p>
            <a:pPr marL="0" indent="0" algn="ctr">
              <a:buNone/>
            </a:pPr>
            <a:r>
              <a:rPr lang="hr-HR" sz="28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Čips</a:t>
            </a:r>
          </a:p>
          <a:p>
            <a:pPr marL="0" indent="0" algn="ctr">
              <a:buNone/>
            </a:pPr>
            <a:r>
              <a:rPr lang="hr-HR" sz="28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Keksi</a:t>
            </a:r>
          </a:p>
          <a:p>
            <a:pPr marL="0" indent="0" algn="ctr">
              <a:buNone/>
            </a:pPr>
            <a:r>
              <a:rPr lang="hr-HR" sz="28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Čokolada</a:t>
            </a:r>
          </a:p>
          <a:p>
            <a:pPr marL="0" indent="0" algn="ctr">
              <a:buNone/>
            </a:pPr>
            <a:endParaRPr lang="hr-HR" sz="2800" dirty="0" smtClean="0">
              <a:solidFill>
                <a:schemeClr val="tx1"/>
              </a:solidFill>
              <a:latin typeface="Segoe UI Light" panose="020B0502040204020203" pitchFamily="34" charset="0"/>
            </a:endParaRPr>
          </a:p>
          <a:p>
            <a:pPr marL="0" indent="0" algn="ctr">
              <a:buNone/>
            </a:pPr>
            <a:endParaRPr lang="hr-HR" sz="2000" dirty="0" smtClean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20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  <a:effectLst/>
                <a:latin typeface="Segoe UI Light" panose="020B0502040204020203" pitchFamily="34" charset="0"/>
              </a:rPr>
              <a:t>Čips</a:t>
            </a:r>
            <a:endParaRPr lang="hr-HR" dirty="0">
              <a:solidFill>
                <a:schemeClr val="tx1"/>
              </a:solidFill>
              <a:effectLst/>
              <a:latin typeface="Segoe UI Light" panose="020B0502040204020203" pitchFamily="34" charset="0"/>
            </a:endParaRPr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163058"/>
              </p:ext>
            </p:extLst>
          </p:nvPr>
        </p:nvGraphicFramePr>
        <p:xfrm>
          <a:off x="539552" y="1916832"/>
          <a:ext cx="8064896" cy="375208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16224"/>
                <a:gridCol w="2016224"/>
                <a:gridCol w="2016224"/>
                <a:gridCol w="2016224"/>
              </a:tblGrid>
              <a:tr h="411987">
                <a:tc>
                  <a:txBody>
                    <a:bodyPr/>
                    <a:lstStyle/>
                    <a:p>
                      <a:pPr algn="ctr"/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Uzorak 1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Uzorak 2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Uzorak 3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411987"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Energetska vrijednost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590</a:t>
                      </a:r>
                      <a:r>
                        <a:rPr lang="hr-HR" b="0" baseline="0" dirty="0" smtClean="0">
                          <a:latin typeface="Segoe UI Light" panose="020B0502040204020203" pitchFamily="34" charset="0"/>
                        </a:rPr>
                        <a:t> </a:t>
                      </a:r>
                      <a:r>
                        <a:rPr lang="hr-HR" b="0" baseline="0" dirty="0" err="1" smtClean="0">
                          <a:latin typeface="Segoe UI Light" panose="020B0502040204020203" pitchFamily="34" charset="0"/>
                        </a:rPr>
                        <a:t>kcal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529 </a:t>
                      </a:r>
                      <a:r>
                        <a:rPr lang="hr-HR" b="0" dirty="0" err="1" smtClean="0">
                          <a:latin typeface="Segoe UI Light" panose="020B0502040204020203" pitchFamily="34" charset="0"/>
                        </a:rPr>
                        <a:t>kcal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551 </a:t>
                      </a:r>
                      <a:r>
                        <a:rPr lang="hr-HR" b="0" dirty="0" err="1" smtClean="0">
                          <a:latin typeface="Segoe UI Light" panose="020B0502040204020203" pitchFamily="34" charset="0"/>
                        </a:rPr>
                        <a:t>kcal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411987"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Masti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38, 3 g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33, 0 g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34, 1 g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411987"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Od toga</a:t>
                      </a:r>
                      <a:r>
                        <a:rPr lang="hr-HR" b="0" baseline="0" dirty="0" smtClean="0">
                          <a:latin typeface="Segoe UI Light" panose="020B0502040204020203" pitchFamily="34" charset="0"/>
                        </a:rPr>
                        <a:t> zasićene masne kiseline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16, 7 g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15, 0 g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11, 2 g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4119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Ugljikohidrati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53, 4 g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49,0 g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45, 8 g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411987"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Od toga šećeri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0,5 g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2, 2 g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2 g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411987"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Bjelančevine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5, 1 g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6, 3 g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13, 9 g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411987"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1, 5 g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1, 9 g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1, 2 g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620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  <a:effectLst/>
                <a:latin typeface="Segoe UI Light" panose="020B0502040204020203" pitchFamily="34" charset="0"/>
              </a:rPr>
              <a:t>Keksi</a:t>
            </a:r>
            <a:endParaRPr lang="hr-HR" dirty="0">
              <a:solidFill>
                <a:schemeClr val="tx1"/>
              </a:solidFill>
              <a:effectLst/>
              <a:latin typeface="Segoe UI Light" panose="020B0502040204020203" pitchFamily="34" charset="0"/>
            </a:endParaRPr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004197"/>
              </p:ext>
            </p:extLst>
          </p:nvPr>
        </p:nvGraphicFramePr>
        <p:xfrm>
          <a:off x="1547664" y="1916832"/>
          <a:ext cx="6048672" cy="416406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16224"/>
                <a:gridCol w="2016224"/>
                <a:gridCol w="2016224"/>
              </a:tblGrid>
              <a:tr h="411987">
                <a:tc>
                  <a:txBody>
                    <a:bodyPr/>
                    <a:lstStyle/>
                    <a:p>
                      <a:pPr algn="ctr"/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Uzorak 1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Uzorak 2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411987"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Energetska vrijednost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419 </a:t>
                      </a:r>
                      <a:r>
                        <a:rPr lang="hr-HR" b="0" dirty="0" err="1" smtClean="0">
                          <a:latin typeface="Segoe UI Light" panose="020B0502040204020203" pitchFamily="34" charset="0"/>
                        </a:rPr>
                        <a:t>kcal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537 </a:t>
                      </a:r>
                      <a:r>
                        <a:rPr lang="hr-HR" b="0" dirty="0" err="1" smtClean="0">
                          <a:latin typeface="Segoe UI Light" panose="020B0502040204020203" pitchFamily="34" charset="0"/>
                        </a:rPr>
                        <a:t>kcal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411987"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Masti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9, 47 g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29, 7</a:t>
                      </a:r>
                      <a:r>
                        <a:rPr lang="hr-HR" b="0" baseline="0" dirty="0" smtClean="0">
                          <a:latin typeface="Segoe UI Light" panose="020B0502040204020203" pitchFamily="34" charset="0"/>
                        </a:rPr>
                        <a:t> g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411987"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Od toga</a:t>
                      </a:r>
                      <a:r>
                        <a:rPr lang="hr-HR" b="0" baseline="0" dirty="0" smtClean="0">
                          <a:latin typeface="Segoe UI Light" panose="020B0502040204020203" pitchFamily="34" charset="0"/>
                        </a:rPr>
                        <a:t> zasićene masne kiseline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4, 80 g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11</a:t>
                      </a:r>
                      <a:r>
                        <a:rPr lang="hr-HR" b="0" baseline="0" dirty="0" smtClean="0">
                          <a:latin typeface="Segoe UI Light" panose="020B0502040204020203" pitchFamily="34" charset="0"/>
                        </a:rPr>
                        <a:t> g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4119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Ugljikohidrati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72, 93 g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62 g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411987"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Od toga šećeri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22, 20 g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35,</a:t>
                      </a:r>
                      <a:r>
                        <a:rPr lang="hr-HR" b="0" baseline="0" dirty="0" smtClean="0">
                          <a:latin typeface="Segoe UI Light" panose="020B0502040204020203" pitchFamily="34" charset="0"/>
                        </a:rPr>
                        <a:t> 4 g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411987"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Bjelančevine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9, 15 g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5, 3 g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411987"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0, 7 g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0, 3 g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411987"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Vlakna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2, 60 g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-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59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  <a:effectLst/>
                <a:latin typeface="Segoe UI Light" panose="020B0502040204020203" pitchFamily="34" charset="0"/>
              </a:rPr>
              <a:t>Čokolada</a:t>
            </a:r>
            <a:endParaRPr lang="hr-HR" dirty="0">
              <a:solidFill>
                <a:schemeClr val="tx1"/>
              </a:solidFill>
              <a:effectLst/>
              <a:latin typeface="Segoe UI Light" panose="020B0502040204020203" pitchFamily="34" charset="0"/>
            </a:endParaRPr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27360"/>
              </p:ext>
            </p:extLst>
          </p:nvPr>
        </p:nvGraphicFramePr>
        <p:xfrm>
          <a:off x="1547664" y="1916832"/>
          <a:ext cx="6048672" cy="416406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16224"/>
                <a:gridCol w="2016224"/>
                <a:gridCol w="2016224"/>
              </a:tblGrid>
              <a:tr h="411987">
                <a:tc>
                  <a:txBody>
                    <a:bodyPr/>
                    <a:lstStyle/>
                    <a:p>
                      <a:pPr algn="ctr"/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Uzorak 1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Uzorak 2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411987"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Energetska vrijednost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543 </a:t>
                      </a:r>
                      <a:r>
                        <a:rPr lang="hr-HR" dirty="0" err="1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kcal</a:t>
                      </a:r>
                      <a:endParaRPr lang="hr-HR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395</a:t>
                      </a:r>
                      <a:r>
                        <a:rPr lang="hr-HR" baseline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 </a:t>
                      </a:r>
                      <a:r>
                        <a:rPr lang="hr-HR" baseline="0" dirty="0" err="1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kcal</a:t>
                      </a:r>
                      <a:endParaRPr lang="hr-HR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411987"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Masti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35 g</a:t>
                      </a:r>
                      <a:endParaRPr lang="hr-HR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13, 7 g</a:t>
                      </a:r>
                      <a:endParaRPr lang="hr-HR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411987"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Od toga</a:t>
                      </a:r>
                      <a:r>
                        <a:rPr lang="hr-HR" b="0" baseline="0" dirty="0" smtClean="0">
                          <a:latin typeface="Segoe UI Light" panose="020B0502040204020203" pitchFamily="34" charset="0"/>
                        </a:rPr>
                        <a:t> zasićene masne kiseline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-</a:t>
                      </a:r>
                      <a:endParaRPr lang="hr-HR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7, 3 g</a:t>
                      </a:r>
                      <a:endParaRPr lang="hr-HR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4119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Ugljikohidrati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48, 7 g</a:t>
                      </a:r>
                      <a:endParaRPr lang="hr-HR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48, 2 g</a:t>
                      </a:r>
                      <a:endParaRPr lang="hr-HR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411987"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Od toga šećeri</a:t>
                      </a:r>
                      <a:endParaRPr lang="hr-HR" b="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-</a:t>
                      </a:r>
                      <a:endParaRPr lang="hr-HR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36, 4 g</a:t>
                      </a:r>
                      <a:endParaRPr lang="hr-HR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411987"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Bjelančevine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4, 9 g</a:t>
                      </a:r>
                      <a:endParaRPr lang="hr-HR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15, 7 g</a:t>
                      </a:r>
                      <a:endParaRPr lang="hr-HR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411987"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-</a:t>
                      </a:r>
                      <a:endParaRPr lang="hr-HR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0,</a:t>
                      </a:r>
                      <a:r>
                        <a:rPr lang="hr-HR" baseline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 5 g</a:t>
                      </a:r>
                      <a:endParaRPr lang="hr-HR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411987"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Segoe UI Light" panose="020B0502040204020203" pitchFamily="34" charset="0"/>
                        </a:rPr>
                        <a:t>Vlakna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-</a:t>
                      </a:r>
                      <a:endParaRPr lang="hr-HR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8, 4 g</a:t>
                      </a:r>
                      <a:endParaRPr lang="hr-HR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01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" y="2042297"/>
            <a:ext cx="6352002" cy="481570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600200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  <a:effectLst/>
                <a:latin typeface="Segoe UI Light" panose="020B0502040204020203" pitchFamily="34" charset="0"/>
              </a:rPr>
              <a:t>Što zaključujemo?</a:t>
            </a:r>
            <a:endParaRPr lang="hr-HR" dirty="0">
              <a:solidFill>
                <a:schemeClr val="tx1"/>
              </a:solidFill>
              <a:effectLst/>
              <a:latin typeface="Segoe UI Light" panose="020B0502040204020203" pitchFamily="34" charset="0"/>
            </a:endParaRPr>
          </a:p>
        </p:txBody>
      </p:sp>
      <p:sp>
        <p:nvSpPr>
          <p:cNvPr id="4" name="Rezervirano mjesto sadržaja 2"/>
          <p:cNvSpPr>
            <a:spLocks noGrp="1"/>
          </p:cNvSpPr>
          <p:nvPr>
            <p:ph idx="1"/>
          </p:nvPr>
        </p:nvSpPr>
        <p:spPr>
          <a:xfrm>
            <a:off x="3851920" y="2042297"/>
            <a:ext cx="5058874" cy="24756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r-HR" sz="28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Važno je čitati deklaracije zato što isti proizvod, ali različitog </a:t>
            </a:r>
            <a:r>
              <a:rPr lang="hr-HR" sz="28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proizvođača, </a:t>
            </a:r>
            <a:r>
              <a:rPr lang="hr-HR" sz="28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može biti manje ili veće </a:t>
            </a:r>
            <a:r>
              <a:rPr lang="hr-HR" sz="28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kalorijske vrijednosti, </a:t>
            </a:r>
            <a:r>
              <a:rPr lang="hr-HR" sz="28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te može biti zdraviji, odnosno, </a:t>
            </a:r>
            <a:r>
              <a:rPr lang="hr-HR" sz="28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manje zdrav.</a:t>
            </a:r>
            <a:endParaRPr lang="hr-HR" sz="2800" dirty="0" smtClean="0">
              <a:solidFill>
                <a:schemeClr val="tx1"/>
              </a:solidFill>
              <a:latin typeface="Segoe UI Light" panose="020B0502040204020203" pitchFamily="34" charset="0"/>
            </a:endParaRPr>
          </a:p>
          <a:p>
            <a:pPr marL="0" indent="0" algn="ctr">
              <a:buNone/>
            </a:pPr>
            <a:endParaRPr lang="hr-HR" sz="2000" dirty="0" smtClean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32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zvršno">
  <a:themeElements>
    <a:clrScheme name="Izvršn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Izvršn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zvrš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160</TotalTime>
  <Words>687</Words>
  <Application>Microsoft Office PowerPoint</Application>
  <PresentationFormat>Prikaz na zaslonu (4:3)</PresentationFormat>
  <Paragraphs>152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Izvršno</vt:lpstr>
      <vt:lpstr>Može li prosječno obrazovani  potrošač znati što jede čitajući  DEKLARACIJE prehrambenih proizvoda</vt:lpstr>
      <vt:lpstr>Cilj projekta</vt:lpstr>
      <vt:lpstr>PowerPointova prezentacija</vt:lpstr>
      <vt:lpstr>PowerPointova prezentacija</vt:lpstr>
      <vt:lpstr>Razlike u sastavu istog proizvoda</vt:lpstr>
      <vt:lpstr>Čips</vt:lpstr>
      <vt:lpstr>Keksi</vt:lpstr>
      <vt:lpstr>Čokolada</vt:lpstr>
      <vt:lpstr>Što zaključujemo?</vt:lpstr>
      <vt:lpstr>Jasnoća i razumljivost</vt:lpstr>
      <vt:lpstr>PowerPointova prezentacija</vt:lpstr>
      <vt:lpstr>Što zaključujemo?</vt:lpstr>
      <vt:lpstr>Razumljivost sadržaja</vt:lpstr>
      <vt:lpstr>Izdvajamo:</vt:lpstr>
      <vt:lpstr>Što zaključujemo?</vt:lpstr>
      <vt:lpstr>Što vi mislite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Može li prosječno obrazovani  potrošač znati što jede čitajući  DEKLARACIJE prehrambenih proizvoda</dc:title>
  <dc:creator>korisnik</dc:creator>
  <cp:lastModifiedBy>Učiteljica</cp:lastModifiedBy>
  <cp:revision>13</cp:revision>
  <dcterms:created xsi:type="dcterms:W3CDTF">2015-05-15T12:34:43Z</dcterms:created>
  <dcterms:modified xsi:type="dcterms:W3CDTF">2015-05-20T11:37:50Z</dcterms:modified>
</cp:coreProperties>
</file>