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 showGuides="1">
      <p:cViewPr>
        <p:scale>
          <a:sx n="79" d="100"/>
          <a:sy n="79" d="100"/>
        </p:scale>
        <p:origin x="-102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80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7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9330490" y="2613787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334033" y="331651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čno ili neto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zervirano mjesto teksta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Rezervirano mjesto teksta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Rezervirano mjesto teksta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Rezervirano mjesto teksta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Rezervirano mjesto teksta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4" name="Rezervirano mjesto teksta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Rezervirano mjesto slik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0" name="Rezervirano mjesto slik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1" name="Rezervirano mjesto slik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7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Elipsa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t>8.9.2015.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/>
              <a:t>Pravilnik o kriterijima za 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b="0" i="0" dirty="0" smtClean="0">
                <a:solidFill>
                  <a:srgbClr val="F5A408"/>
                </a:solidFill>
              </a:rPr>
              <a:t>Osnovna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5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8947522" cy="4434354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pedagoške mjere </a:t>
            </a:r>
            <a:r>
              <a:rPr lang="hr-HR" u="sng" dirty="0"/>
              <a:t>odgojno-obrazovni radnici škole dužni su međusobno se konzultirati, kontaktirati roditelja učenika</a:t>
            </a:r>
            <a:r>
              <a:rPr lang="hr-HR" dirty="0"/>
              <a:t>, a ako je potrebno </a:t>
            </a:r>
            <a:r>
              <a:rPr lang="hr-HR" b="1" u="sng" dirty="0"/>
              <a:t>mogu se konzultirati i sa školskim liječnikom, drugim stručnjakom ili nadležnim centrom za socijalnu skrb </a:t>
            </a:r>
            <a:r>
              <a:rPr lang="hr-HR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r>
              <a:rPr lang="hr-HR" b="1" dirty="0" smtClean="0"/>
              <a:t>U </a:t>
            </a:r>
            <a:r>
              <a:rPr lang="hr-HR" b="1" dirty="0"/>
              <a:t>obrazloženju pedagoške mjere </a:t>
            </a:r>
            <a:r>
              <a:rPr lang="hr-HR" dirty="0"/>
              <a:t>navest će se mjesto, vrijeme i način na koji je </a:t>
            </a:r>
            <a:r>
              <a:rPr lang="hr-HR" b="1" u="sng" dirty="0"/>
              <a:t>došlo do neprihvatljivog ponašanja te posljedice koje su nastupile ili su mogle nastupiti</a:t>
            </a:r>
            <a:r>
              <a:rPr lang="hr-HR" dirty="0"/>
              <a:t>. Obrazloženje mora sadržavati i podatke o prethodno poduzetim preventivnim mjerama te prijedloge za pružanje pomoći i potpore učeniku s </a:t>
            </a:r>
            <a:r>
              <a:rPr lang="hr-HR" b="1" u="sng" dirty="0"/>
              <a:t>ciljem otklanjanja uzroka neprihvatljivog ponašanja</a:t>
            </a:r>
            <a:r>
              <a:rPr lang="hr-HR" dirty="0" smtClean="0"/>
              <a:t>.</a:t>
            </a:r>
          </a:p>
          <a:p>
            <a:r>
              <a:rPr lang="hr-HR" dirty="0"/>
              <a:t>Učeniku kojemu je već izrečena </a:t>
            </a:r>
            <a:r>
              <a:rPr lang="hr-HR" b="1" dirty="0"/>
              <a:t>pedagoška mjera </a:t>
            </a:r>
            <a:r>
              <a:rPr lang="hr-HR" b="1" dirty="0" smtClean="0"/>
              <a:t>opomene ili ukora</a:t>
            </a:r>
            <a:r>
              <a:rPr lang="hr-HR" dirty="0" smtClean="0"/>
              <a:t> ponavlja </a:t>
            </a:r>
            <a:r>
              <a:rPr lang="hr-HR" dirty="0"/>
              <a:t>se prethodno izrečena pedagoška mjera u slučaju neprihvatljivog ponašanja manje ili iste težine </a:t>
            </a:r>
            <a:r>
              <a:rPr lang="hr-HR" b="1" dirty="0"/>
              <a:t>za koje mu još nije izrečena pedagoška mjera</a:t>
            </a:r>
            <a:r>
              <a:rPr lang="hr-HR" dirty="0"/>
              <a:t>. </a:t>
            </a:r>
            <a:r>
              <a:rPr lang="hr-HR" b="1" u="sng" dirty="0"/>
              <a:t>Ista pedagoška mjera može se izreći najviše dva puta </a:t>
            </a:r>
            <a:r>
              <a:rPr lang="hr-HR" b="1" dirty="0"/>
              <a:t>tijekom školske godine</a:t>
            </a:r>
            <a:r>
              <a:rPr lang="hr-HR" dirty="0"/>
              <a:t>. U slučaju da se učenik ponovno neprihvatljivo ponaša, izriče se pedagoška mjera sljedeće </a:t>
            </a:r>
            <a:r>
              <a:rPr lang="hr-HR" dirty="0" smtClean="0"/>
              <a:t>težine. </a:t>
            </a:r>
          </a:p>
          <a:p>
            <a:r>
              <a:rPr lang="hr-HR" dirty="0" smtClean="0"/>
              <a:t>Učeniku se izriče sljedeća </a:t>
            </a:r>
            <a:r>
              <a:rPr lang="hr-HR" dirty="0"/>
              <a:t>teža mjera u slučaju </a:t>
            </a:r>
            <a:r>
              <a:rPr lang="hr-HR" b="1" u="sng" dirty="0"/>
              <a:t>ponavljanja neprihvatljivog ponašanja za koju mu je već izrečena pedagoška mjera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ct val="0"/>
              </a:spcBef>
              <a:buNone/>
            </a:pPr>
            <a:r>
              <a:rPr lang="hr-HR" sz="4000" b="0" i="0" dirty="0" smtClean="0">
                <a:solidFill>
                  <a:srgbClr val="EBEBEB"/>
                </a:solidFill>
                <a:latin typeface="Century Gothic"/>
              </a:rPr>
              <a:t>Pitanja?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</a:t>
            </a:r>
            <a:r>
              <a:rPr lang="hr-HR" dirty="0" smtClean="0"/>
              <a:t>pedagoške </a:t>
            </a:r>
            <a:r>
              <a:rPr lang="hr-HR" dirty="0"/>
              <a:t>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Svrha izricanja pedagoške mjere je da </a:t>
            </a:r>
            <a:r>
              <a:rPr lang="hr-HR" dirty="0" smtClean="0"/>
              <a:t>se </a:t>
            </a:r>
            <a:r>
              <a:rPr lang="hr-HR" dirty="0"/>
              <a:t>njezinim </a:t>
            </a:r>
            <a:r>
              <a:rPr lang="hr-HR" dirty="0" smtClean="0"/>
              <a:t>izricanjem: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utječe </a:t>
            </a:r>
            <a:r>
              <a:rPr lang="hr-HR" dirty="0"/>
              <a:t>na promjenu ponašanja učenika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da </a:t>
            </a:r>
            <a:r>
              <a:rPr lang="hr-HR" dirty="0"/>
              <a:t>bude poticaj na odgovorno i primjerno ponašanje drugim učenicima.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potaknuti </a:t>
            </a:r>
            <a:r>
              <a:rPr lang="hr-HR" dirty="0"/>
              <a:t>učenike na preuzimanje odgovornosti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usvajanje </a:t>
            </a:r>
            <a:r>
              <a:rPr lang="hr-HR" dirty="0"/>
              <a:t>pozitivnog odnosa prema školskim obvezama i okruženju</a:t>
            </a:r>
            <a:endParaRPr lang="hr-HR" sz="16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Pedagoške mjere </a:t>
            </a:r>
            <a:r>
              <a:rPr lang="hr-HR" dirty="0" smtClean="0"/>
              <a:t>u osnovnoj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Pedagoške </a:t>
            </a:r>
            <a:r>
              <a:rPr lang="hr-HR" dirty="0"/>
              <a:t>mjere za koje se utvrđuju kriteriji u</a:t>
            </a:r>
            <a:r>
              <a:rPr lang="hr-HR" dirty="0" smtClean="0"/>
              <a:t> </a:t>
            </a:r>
            <a:r>
              <a:rPr lang="hr-HR" dirty="0"/>
              <a:t>osnovnoj školi su: </a:t>
            </a:r>
            <a:endParaRPr lang="hr-HR" dirty="0" smtClean="0"/>
          </a:p>
          <a:p>
            <a:pPr lvl="1"/>
            <a:r>
              <a:rPr lang="hr-HR" dirty="0" smtClean="0"/>
              <a:t>opomena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ukor</a:t>
            </a:r>
            <a:r>
              <a:rPr lang="hr-HR" dirty="0"/>
              <a:t>, </a:t>
            </a:r>
            <a:endParaRPr lang="hr-HR" dirty="0" smtClean="0"/>
          </a:p>
          <a:p>
            <a:pPr lvl="1"/>
            <a:r>
              <a:rPr lang="hr-HR" dirty="0" smtClean="0"/>
              <a:t>strogi </a:t>
            </a:r>
            <a:r>
              <a:rPr lang="hr-HR" dirty="0"/>
              <a:t>ukor </a:t>
            </a:r>
            <a:endParaRPr lang="hr-HR" dirty="0" smtClean="0"/>
          </a:p>
          <a:p>
            <a:pPr lvl="1"/>
            <a:r>
              <a:rPr lang="hr-HR" dirty="0" smtClean="0"/>
              <a:t>preseljenje </a:t>
            </a:r>
            <a:r>
              <a:rPr lang="hr-HR" dirty="0"/>
              <a:t>u drugu </a:t>
            </a:r>
            <a:r>
              <a:rPr lang="hr-HR" dirty="0" smtClean="0"/>
              <a:t>školu</a:t>
            </a:r>
            <a:endParaRPr lang="hr-HR" dirty="0"/>
          </a:p>
          <a:p>
            <a:pPr lvl="0">
              <a:buClr>
                <a:srgbClr val="F5A408"/>
              </a:buClr>
            </a:pPr>
            <a:r>
              <a:rPr lang="hr-HR" dirty="0">
                <a:solidFill>
                  <a:prstClr val="white"/>
                </a:solidFill>
              </a:rPr>
              <a:t>Pedagoške mjere izriču se zbog </a:t>
            </a:r>
            <a:r>
              <a:rPr lang="hr-HR" b="1" dirty="0">
                <a:solidFill>
                  <a:prstClr val="white"/>
                </a:solidFill>
              </a:rPr>
              <a:t>povrede dužnosti, neispunjavanja obveza, nasilničkog ponašanja i drugih neprimjerenih </a:t>
            </a:r>
            <a:r>
              <a:rPr lang="hr-HR" b="1" dirty="0" smtClean="0">
                <a:solidFill>
                  <a:prstClr val="white"/>
                </a:solidFill>
              </a:rPr>
              <a:t>ponašanja.</a:t>
            </a:r>
          </a:p>
          <a:p>
            <a:pPr lvl="0">
              <a:buClr>
                <a:srgbClr val="F5A408"/>
              </a:buClr>
            </a:pPr>
            <a:r>
              <a:rPr lang="hr-HR" dirty="0"/>
              <a:t>Kriteriji na temelju kojih se izriče pedagoška mjera </a:t>
            </a:r>
            <a:r>
              <a:rPr lang="hr-HR" dirty="0" smtClean="0"/>
              <a:t>su </a:t>
            </a:r>
            <a:r>
              <a:rPr lang="hr-HR" dirty="0"/>
              <a:t>takvi da </a:t>
            </a:r>
            <a:r>
              <a:rPr lang="hr-HR" b="1" dirty="0"/>
              <a:t>potaknu učenika na odustajanje od neprihvatljivih oblika ponašanja </a:t>
            </a:r>
            <a:r>
              <a:rPr lang="hr-HR" dirty="0"/>
              <a:t>i usvajanje prihvatljivih oblika ponašanja, u skladu s pravilima i kućnim redom škole</a:t>
            </a:r>
            <a:endParaRPr lang="hr-HR" dirty="0" smtClean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Lakša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(npr. izazivanje nereda, stvaranje buke, pričanje nakon usmene opomene učitelja/nastavnika ili dovikivanje tijekom odgojnoobrazovnoga rada);</a:t>
            </a:r>
          </a:p>
          <a:p>
            <a:r>
              <a:rPr lang="hr-HR" sz="1800" dirty="0" smtClean="0"/>
              <a:t>onečišćenje </a:t>
            </a:r>
            <a:r>
              <a:rPr lang="hr-HR" sz="1800" dirty="0"/>
              <a:t>školskoga prostora i okoliša (npr. bacanje smeća izvan koševa za otpatke);</a:t>
            </a:r>
          </a:p>
          <a:p>
            <a:r>
              <a:rPr lang="hr-HR" sz="1800" dirty="0" smtClean="0"/>
              <a:t>oštećivanje </a:t>
            </a:r>
            <a:r>
              <a:rPr lang="hr-HR" sz="1800" dirty="0"/>
              <a:t>imovine u prostorima škole </a:t>
            </a:r>
            <a:r>
              <a:rPr lang="hr-HR" sz="1800" dirty="0" smtClean="0"/>
              <a:t>nanošenjem </a:t>
            </a:r>
            <a:r>
              <a:rPr lang="hr-HR" sz="1800" dirty="0"/>
              <a:t>manje štete (npr. šaranje, urezivanje u namještaj);</a:t>
            </a:r>
          </a:p>
          <a:p>
            <a:r>
              <a:rPr lang="hr-HR" sz="1800" dirty="0" smtClean="0"/>
              <a:t>nedopušteno </a:t>
            </a:r>
            <a:r>
              <a:rPr lang="hr-HR" sz="1800" dirty="0"/>
              <a:t>korištenje informacijsko-komunikacijskih uređaja tijekom odgojnoobrazovnoga rada;</a:t>
            </a:r>
          </a:p>
          <a:p>
            <a:r>
              <a:rPr lang="hr-HR" sz="1800" dirty="0" smtClean="0"/>
              <a:t>pomaganje </a:t>
            </a:r>
            <a:r>
              <a:rPr lang="hr-HR" sz="1800" dirty="0"/>
              <a:t>ili poticanje ulaska neovlaštenih osoba u školski prostor;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drugih učenika na neprihvatljiva ponašanja;</a:t>
            </a:r>
          </a:p>
          <a:p>
            <a:r>
              <a:rPr lang="hr-HR" sz="1800" dirty="0" smtClean="0"/>
              <a:t>uznemiravanje </a:t>
            </a:r>
            <a:r>
              <a:rPr lang="hr-HR" sz="1800" dirty="0"/>
              <a:t>učenika ili radnika škole </a:t>
            </a:r>
            <a:r>
              <a:rPr lang="hr-HR" sz="1800" dirty="0" smtClean="0"/>
              <a:t>odnosno aktivnosti </a:t>
            </a:r>
            <a:r>
              <a:rPr lang="hr-HR" sz="1800" dirty="0"/>
              <a:t>koje izazivaju nelagodu u drugih osoba, nakon što je učenik na to upozoren;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nedopuštenih izvora podataka u svrhu prepisivanja.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Nakon </a:t>
            </a:r>
            <a:r>
              <a:rPr lang="hr-HR" u="sng" dirty="0" smtClean="0"/>
              <a:t>drugog evidentiranog lakšeg neprihvatljivog ponašanja </a:t>
            </a:r>
            <a:r>
              <a:rPr lang="hr-HR" dirty="0" smtClean="0"/>
              <a:t>ili </a:t>
            </a:r>
            <a:r>
              <a:rPr lang="hr-HR" dirty="0"/>
              <a:t>više od 0,5% nastavnih sati od ukupnoga broja sati u koje je trebao biti uključen tijekom nastavne </a:t>
            </a:r>
            <a:r>
              <a:rPr lang="hr-HR" dirty="0" smtClean="0"/>
              <a:t>godine </a:t>
            </a:r>
            <a:r>
              <a:rPr lang="hr-HR" i="1" u="sng" dirty="0" smtClean="0"/>
              <a:t>(više od 5 neopravdanih sati</a:t>
            </a:r>
            <a:r>
              <a:rPr lang="hr-HR" dirty="0" smtClean="0"/>
              <a:t>) </a:t>
            </a:r>
            <a:r>
              <a:rPr lang="hr-HR" dirty="0"/>
              <a:t>slijedi</a:t>
            </a:r>
            <a:r>
              <a:rPr lang="hr-HR" dirty="0" smtClean="0"/>
              <a:t>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opomene!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na način da je onemogućeno njegovo daljnje izvođenje;</a:t>
            </a:r>
          </a:p>
          <a:p>
            <a:r>
              <a:rPr lang="hr-HR" sz="1800" dirty="0" smtClean="0"/>
              <a:t>povreda </a:t>
            </a:r>
            <a:r>
              <a:rPr lang="hr-HR" sz="1800" dirty="0"/>
              <a:t>dostojanstva druge osobe omalovažavanjem, vrijeđanjem ili širenjem </a:t>
            </a:r>
            <a:r>
              <a:rPr lang="hr-HR" sz="1800" dirty="0" smtClean="0"/>
              <a:t>neistina i glasina;</a:t>
            </a:r>
            <a:endParaRPr lang="hr-HR" sz="1800" dirty="0"/>
          </a:p>
          <a:p>
            <a:r>
              <a:rPr lang="hr-HR" sz="1800" dirty="0" smtClean="0"/>
              <a:t>unošenje </a:t>
            </a:r>
            <a:r>
              <a:rPr lang="hr-HR" sz="1800" dirty="0"/>
              <a:t>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</a:t>
            </a:r>
            <a:r>
              <a:rPr lang="hr-HR" sz="1800" dirty="0" smtClean="0"/>
              <a:t>;</a:t>
            </a:r>
          </a:p>
          <a:p>
            <a:r>
              <a:rPr lang="hr-HR" sz="1800" dirty="0" smtClean="0"/>
              <a:t>dovođenje </a:t>
            </a:r>
            <a:r>
              <a:rPr lang="hr-HR" sz="1800" dirty="0"/>
              <a:t>ili pomaganje prilikom dolaska neovlaštenim osobama koje su nanijele štetu osobama ili imovini u prostoru škole ili na drugome mjestu gdje se održava odgojno-obrazovni rad;</a:t>
            </a:r>
          </a:p>
          <a:p>
            <a:r>
              <a:rPr lang="hr-HR" sz="1800" dirty="0" smtClean="0"/>
              <a:t>namjerno </a:t>
            </a:r>
            <a:r>
              <a:rPr lang="hr-HR" sz="1800" dirty="0"/>
              <a:t>uništavanje imovine nanošenjem veće štete u prostoru </a:t>
            </a:r>
            <a:r>
              <a:rPr lang="hr-HR" sz="1800" dirty="0" smtClean="0"/>
              <a:t>škole;</a:t>
            </a:r>
            <a:endParaRPr lang="hr-HR" sz="1800" dirty="0"/>
          </a:p>
          <a:p>
            <a:r>
              <a:rPr lang="hr-HR" sz="1800" dirty="0" smtClean="0"/>
              <a:t>prikrivanje </a:t>
            </a:r>
            <a:r>
              <a:rPr lang="hr-HR" sz="1800" dirty="0"/>
              <a:t>nasilnih oblika ponašanja;</a:t>
            </a:r>
          </a:p>
          <a:p>
            <a:r>
              <a:rPr lang="hr-HR" sz="1800" dirty="0" smtClean="0"/>
              <a:t>udaranje</a:t>
            </a:r>
            <a:r>
              <a:rPr lang="hr-HR" sz="1800" dirty="0"/>
              <a:t>, sudjelovanje u tučnjavi i druga ponašanja koja mogu ugroziti sigurnost samog učenika ili druge osobe, ali bez težih posljedica;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ili zlouporaba podataka drugog učenika iz pedagoške dokumentacije;</a:t>
            </a:r>
          </a:p>
          <a:p>
            <a:r>
              <a:rPr lang="hr-HR" sz="1800" dirty="0" smtClean="0"/>
              <a:t>klađenje </a:t>
            </a:r>
            <a:r>
              <a:rPr lang="hr-HR" sz="1800" dirty="0"/>
              <a:t>ili kockanje u prostorima </a:t>
            </a:r>
            <a:r>
              <a:rPr lang="hr-HR" sz="1800" dirty="0" smtClean="0"/>
              <a:t>škole; </a:t>
            </a:r>
          </a:p>
          <a:p>
            <a:r>
              <a:rPr lang="hr-HR" sz="1800" dirty="0" smtClean="0"/>
              <a:t>prisvajanje </a:t>
            </a:r>
            <a:r>
              <a:rPr lang="hr-HR" sz="1800" dirty="0"/>
              <a:t>tuđe stvari.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težeg neprihvatljivog ponašanja </a:t>
            </a:r>
            <a:r>
              <a:rPr lang="hr-HR" dirty="0" smtClean="0"/>
              <a:t>ili </a:t>
            </a:r>
            <a:r>
              <a:rPr lang="hr-HR" dirty="0"/>
              <a:t>više od </a:t>
            </a:r>
            <a:r>
              <a:rPr lang="hr-HR" dirty="0" smtClean="0"/>
              <a:t>1%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izazivanje </a:t>
            </a:r>
            <a:r>
              <a:rPr lang="hr-HR" sz="1800" dirty="0"/>
              <a:t>i poticanje nasilnog ponašanja (npr. prenošenje netočnih informacija koje su povod za nasilno ponašanje, skandiranje prije ili tijekom nasilnog ponašanja, snimanje događaja koji uključuje nasilno ponašanje i </a:t>
            </a:r>
            <a:r>
              <a:rPr lang="hr-HR" sz="1800" dirty="0" smtClean="0"/>
              <a:t>sl.);</a:t>
            </a:r>
            <a:endParaRPr lang="hr-HR" sz="1800" dirty="0"/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nije rezultiralo težim posljedicama;</a:t>
            </a:r>
          </a:p>
          <a:p>
            <a:r>
              <a:rPr lang="hr-HR" sz="1800" dirty="0" smtClean="0"/>
              <a:t>krivotvorenje </a:t>
            </a:r>
            <a:r>
              <a:rPr lang="hr-HR" sz="1800" dirty="0"/>
              <a:t>ispričnica ili ispitnih materijala;</a:t>
            </a:r>
          </a:p>
          <a:p>
            <a:r>
              <a:rPr lang="hr-HR" sz="1800" dirty="0" smtClean="0"/>
              <a:t>neovlašteno </a:t>
            </a:r>
            <a:r>
              <a:rPr lang="hr-HR" sz="1800" dirty="0"/>
              <a:t>korištenje tuđih podataka za pristup elektroničkim bazama podataka škole bez njihove izmjene;</a:t>
            </a:r>
          </a:p>
          <a:p>
            <a:r>
              <a:rPr lang="hr-HR" sz="1800" dirty="0" smtClean="0"/>
              <a:t>krađa </a:t>
            </a:r>
            <a:r>
              <a:rPr lang="hr-HR" sz="1800" dirty="0"/>
              <a:t>tuđe stvari;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grupnoga govora mržnje;</a:t>
            </a:r>
          </a:p>
          <a:p>
            <a:r>
              <a:rPr lang="hr-HR" sz="1800" dirty="0" smtClean="0"/>
              <a:t>uništavanje </a:t>
            </a:r>
            <a:r>
              <a:rPr lang="hr-HR" sz="1800" dirty="0"/>
              <a:t>službene dokumentacije škole;</a:t>
            </a:r>
          </a:p>
          <a:p>
            <a:r>
              <a:rPr lang="hr-HR" sz="1800" dirty="0" smtClean="0"/>
              <a:t>prisila </a:t>
            </a:r>
            <a:r>
              <a:rPr lang="hr-HR" sz="1800" dirty="0"/>
              <a:t>drugog učenika na neprihvatljivo ponašanje ili iznuda drugog učenika (npr. iznuđivanje novca);</a:t>
            </a:r>
          </a:p>
          <a:p>
            <a:r>
              <a:rPr lang="hr-HR" sz="1800" dirty="0" smtClean="0"/>
              <a:t>unošenje </a:t>
            </a:r>
            <a:r>
              <a:rPr lang="hr-HR" sz="1800" dirty="0"/>
              <a:t>oružja i opasnih predmeta u prostor škole ili drugdje gdje se održava odgojno-obrazovni rad.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teškog neprihvatljivog ponašanja </a:t>
            </a:r>
            <a:r>
              <a:rPr lang="hr-HR" dirty="0"/>
              <a:t>ili više od </a:t>
            </a:r>
            <a:r>
              <a:rPr lang="hr-HR" dirty="0" smtClean="0"/>
              <a:t>1,5</a:t>
            </a:r>
            <a:r>
              <a:rPr lang="hr-HR" dirty="0"/>
              <a:t>% 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15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strogog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1842" cy="1400530"/>
          </a:xfrm>
        </p:spPr>
        <p:txBody>
          <a:bodyPr/>
          <a:lstStyle/>
          <a:p>
            <a:r>
              <a:rPr lang="hr-HR" dirty="0" smtClean="0"/>
              <a:t>Osobito 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/>
          </a:bodyPr>
          <a:lstStyle/>
          <a:p>
            <a:r>
              <a:rPr lang="hr-HR" sz="1800" dirty="0" smtClean="0"/>
              <a:t>krivotvorenje </a:t>
            </a:r>
            <a:r>
              <a:rPr lang="hr-HR" sz="1800" dirty="0"/>
              <a:t>pisane ili elektroničke službene dokumentacije škole;</a:t>
            </a:r>
          </a:p>
          <a:p>
            <a:r>
              <a:rPr lang="hr-HR" sz="1800" dirty="0" smtClean="0"/>
              <a:t>objavljivanje </a:t>
            </a:r>
            <a:r>
              <a:rPr lang="hr-HR" sz="1800" dirty="0"/>
              <a:t>materijala elektroničkim ili drugim putem, a koji za posljedicu imaju povredu ugleda, časti i dostojanstva druge osobe;</a:t>
            </a:r>
          </a:p>
          <a:p>
            <a:r>
              <a:rPr lang="hr-HR" sz="1800" dirty="0" smtClean="0"/>
              <a:t>teška </a:t>
            </a:r>
            <a:r>
              <a:rPr lang="hr-HR" sz="1800" dirty="0"/>
              <a:t>krađa odnosno krađa počinjena na opasan ili drzak način, obijanjem, provaljivanjem ili svladavanjem prepreka da se dođe do stvari;</a:t>
            </a:r>
          </a:p>
          <a:p>
            <a:r>
              <a:rPr lang="hr-HR" sz="1800" dirty="0" smtClean="0"/>
              <a:t>ugrožavanje </a:t>
            </a:r>
            <a:r>
              <a:rPr lang="hr-HR" sz="1800" dirty="0"/>
              <a:t>sigurnosti učenika ili radnika škole korištenjem oružja ili opasnih predmeta u prostoru škole ili na drugome mjestu gdje se održava odgojno-obrazovni rad;</a:t>
            </a:r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je rezultiralo teškim emocionalnim ili fizičkim posljedicama za drugu osobu.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osobito teškog neprihvatljivog ponašanja </a:t>
            </a:r>
            <a:r>
              <a:rPr lang="hr-HR" dirty="0"/>
              <a:t>ili više od </a:t>
            </a:r>
            <a:r>
              <a:rPr lang="hr-HR" dirty="0" smtClean="0"/>
              <a:t>2%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i="1" u="sng" dirty="0"/>
              <a:t>(više od </a:t>
            </a:r>
            <a:r>
              <a:rPr lang="hr-HR" i="1" u="sng" dirty="0" smtClean="0"/>
              <a:t>20 </a:t>
            </a:r>
            <a:r>
              <a:rPr lang="hr-HR" i="1" u="sng" dirty="0"/>
              <a:t>neopravdanih sati</a:t>
            </a:r>
            <a:r>
              <a:rPr lang="hr-HR" dirty="0"/>
              <a:t>) 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preseljenja u drugu školu!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Neopravdani izostanci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304712" cy="427299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Neopravdanim izostankom smatra se izostanak za koji razredniku nije dostavljena </a:t>
            </a:r>
            <a:r>
              <a:rPr lang="hr-HR" b="1" dirty="0"/>
              <a:t>liječnička ispričnica ili ispričnica nadležne institucije, koju je </a:t>
            </a:r>
            <a:r>
              <a:rPr lang="hr-HR" b="1" u="sng" dirty="0"/>
              <a:t>potpisao i roditelj</a:t>
            </a:r>
            <a:r>
              <a:rPr lang="hr-HR" b="1" dirty="0" smtClean="0"/>
              <a:t>.</a:t>
            </a:r>
            <a:endParaRPr lang="hr-HR" b="1" dirty="0"/>
          </a:p>
          <a:p>
            <a:r>
              <a:rPr lang="hr-HR" dirty="0" smtClean="0"/>
              <a:t>Tijekom </a:t>
            </a:r>
            <a:r>
              <a:rPr lang="hr-HR" dirty="0"/>
              <a:t>školske godine </a:t>
            </a:r>
            <a:r>
              <a:rPr lang="hr-HR" b="1" dirty="0"/>
              <a:t>roditelj može </a:t>
            </a:r>
            <a:r>
              <a:rPr lang="hr-HR" b="1" dirty="0" smtClean="0"/>
              <a:t>osobno ili pisanim putem opravdati izostanak</a:t>
            </a:r>
            <a:r>
              <a:rPr lang="hr-HR" dirty="0" smtClean="0"/>
              <a:t> svog djeteta za koji nije dostavljena ispričnica u trajanju od </a:t>
            </a:r>
            <a:r>
              <a:rPr lang="hr-HR" b="1" u="sng" dirty="0" smtClean="0"/>
              <a:t>najviše tri radna dana, koji ne mogu biti uzastopni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Načini </a:t>
            </a:r>
            <a:r>
              <a:rPr lang="hr-HR" b="1" dirty="0" smtClean="0"/>
              <a:t>opravdavanja izostanaka učenika, rokovi za dostavu ispričnica</a:t>
            </a:r>
            <a:r>
              <a:rPr lang="hr-HR" dirty="0" smtClean="0"/>
              <a:t>, kao i primjereni rok javljanja o razlogu izostanka uređuju se </a:t>
            </a:r>
            <a:r>
              <a:rPr lang="hr-HR" b="1" dirty="0" smtClean="0"/>
              <a:t>statutom škole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b="1" dirty="0"/>
              <a:t>Neopravdanim izostankom </a:t>
            </a:r>
            <a:r>
              <a:rPr lang="hr-HR" b="1" dirty="0" smtClean="0"/>
              <a:t>NE </a:t>
            </a:r>
            <a:r>
              <a:rPr lang="hr-HR" b="1" dirty="0"/>
              <a:t>smatra se </a:t>
            </a:r>
            <a:r>
              <a:rPr lang="hr-HR" dirty="0"/>
              <a:t>izostanak s nastave za koji je </a:t>
            </a:r>
            <a:r>
              <a:rPr lang="hr-HR" b="1" u="sng" dirty="0"/>
              <a:t>roditelj unaprijed tražio i dobio odobrenje</a:t>
            </a:r>
            <a:r>
              <a:rPr lang="hr-HR" dirty="0"/>
              <a:t> i to:</a:t>
            </a:r>
          </a:p>
          <a:p>
            <a:r>
              <a:rPr lang="hr-HR" dirty="0"/>
              <a:t>– u </a:t>
            </a:r>
            <a:r>
              <a:rPr lang="hr-HR" b="1" dirty="0"/>
              <a:t>hitnim slučajevima usmeno od učitelja/nastavnika za izostanak s njegova sata</a:t>
            </a:r>
            <a:r>
              <a:rPr lang="hr-HR" dirty="0"/>
              <a:t>;</a:t>
            </a:r>
          </a:p>
          <a:p>
            <a:r>
              <a:rPr lang="hr-HR" dirty="0"/>
              <a:t>– </a:t>
            </a:r>
            <a:r>
              <a:rPr lang="hr-HR" b="1" dirty="0" smtClean="0"/>
              <a:t>pisano:</a:t>
            </a:r>
            <a:r>
              <a:rPr lang="hr-HR" dirty="0" smtClean="0"/>
              <a:t> 	- od </a:t>
            </a:r>
            <a:r>
              <a:rPr lang="hr-HR" u="sng" dirty="0" smtClean="0"/>
              <a:t>razrednika</a:t>
            </a:r>
            <a:r>
              <a:rPr lang="hr-HR" dirty="0" smtClean="0"/>
              <a:t> za </a:t>
            </a:r>
            <a:r>
              <a:rPr lang="hr-HR" b="1" dirty="0"/>
              <a:t>izostanak do 3 radna dana</a:t>
            </a:r>
            <a:r>
              <a:rPr lang="hr-HR" dirty="0"/>
              <a:t>, </a:t>
            </a:r>
            <a:endParaRPr lang="hr-HR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ravnatelja</a:t>
            </a:r>
            <a:r>
              <a:rPr lang="hr-HR" sz="1800" dirty="0" smtClean="0"/>
              <a:t> za </a:t>
            </a:r>
            <a:r>
              <a:rPr lang="hr-HR" sz="1800" dirty="0"/>
              <a:t>izostanak </a:t>
            </a:r>
            <a:r>
              <a:rPr lang="hr-HR" sz="1800" b="1" dirty="0"/>
              <a:t>do 7 radnih dana </a:t>
            </a:r>
            <a:r>
              <a:rPr lang="hr-HR" sz="1800" dirty="0"/>
              <a:t>i </a:t>
            </a:r>
            <a:endParaRPr lang="hr-HR" sz="1800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učiteljskog</a:t>
            </a:r>
            <a:r>
              <a:rPr lang="hr-HR" sz="1800" dirty="0" smtClean="0"/>
              <a:t> </a:t>
            </a:r>
            <a:r>
              <a:rPr lang="hr-HR" sz="1800" u="sng" dirty="0"/>
              <a:t>vijeća</a:t>
            </a:r>
            <a:r>
              <a:rPr lang="hr-HR" sz="1800" dirty="0"/>
              <a:t> za izostanak </a:t>
            </a:r>
            <a:r>
              <a:rPr lang="hr-HR" sz="1800" b="1" dirty="0"/>
              <a:t>do 15 radnih dana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174288" cy="419576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mjere učeniku se mora </a:t>
            </a:r>
            <a:r>
              <a:rPr lang="hr-HR" b="1" dirty="0"/>
              <a:t>omogućiti savjetovanje s odgojno-obrazovnim radnikom te izjašnjavanje o činjenicama i okolnostima </a:t>
            </a:r>
            <a:r>
              <a:rPr lang="hr-HR" dirty="0"/>
              <a:t>koje su važne za donošenje odluke o opravdanosti izricanja pedagoške mjere. </a:t>
            </a:r>
            <a:r>
              <a:rPr lang="hr-HR" b="1" dirty="0"/>
              <a:t>Roditelj mora biti informiran o neprihvatljivom ponašanju</a:t>
            </a:r>
            <a:r>
              <a:rPr lang="hr-HR" dirty="0"/>
              <a:t>, načinu prikupljanja informacija, prikupljenim informacijama koje su važne za donošenje odluke o izricanju pedagoške mjere.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izjašnjavanja </a:t>
            </a:r>
            <a:r>
              <a:rPr lang="hr-HR" b="1" dirty="0" smtClean="0"/>
              <a:t>učenika,</a:t>
            </a:r>
            <a:r>
              <a:rPr lang="hr-HR" dirty="0" smtClean="0"/>
              <a:t> </a:t>
            </a:r>
            <a:r>
              <a:rPr lang="hr-HR" dirty="0"/>
              <a:t>ako se učenik bez opravdanoga razloga ne odazove pozivu razrednika ili druge ovlaštene osobe.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informiranja </a:t>
            </a:r>
            <a:r>
              <a:rPr lang="hr-HR" b="1" dirty="0" smtClean="0"/>
              <a:t>roditelja</a:t>
            </a:r>
            <a:r>
              <a:rPr lang="hr-HR" dirty="0" smtClean="0"/>
              <a:t>, </a:t>
            </a:r>
            <a:r>
              <a:rPr lang="hr-HR" dirty="0"/>
              <a:t>ako se roditelj ne odazove ni pisanom pozivu na razgovor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/>
              <a:t>Pedagoška mjera </a:t>
            </a:r>
            <a:r>
              <a:rPr lang="hr-HR" u="sng" dirty="0"/>
              <a:t>opomene i ukora mora se izreći najkasnije u roku od 15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strogog ukora </a:t>
            </a:r>
            <a:r>
              <a:rPr lang="hr-HR" u="sng" dirty="0" smtClean="0"/>
              <a:t>učeniku </a:t>
            </a:r>
            <a:r>
              <a:rPr lang="hr-HR" u="sng" dirty="0"/>
              <a:t>mora se izreći najkasnije u roku od 30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preseljenja u drugu školu učeniku </a:t>
            </a:r>
            <a:r>
              <a:rPr lang="hr-HR" u="sng" dirty="0" smtClean="0"/>
              <a:t>mora </a:t>
            </a:r>
            <a:r>
              <a:rPr lang="hr-HR" u="sng" dirty="0"/>
              <a:t>se izreći najkasnije u roku od 60 dana </a:t>
            </a:r>
            <a:r>
              <a:rPr lang="hr-HR" dirty="0"/>
              <a:t>od dana saznanja za neprihvatljivo ponašanje učenika zbog kojeg se </a:t>
            </a:r>
            <a:r>
              <a:rPr lang="hr-HR" dirty="0" smtClean="0"/>
              <a:t>izriče.</a:t>
            </a:r>
            <a:endParaRPr lang="hr-HR" dirty="0"/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Pregled akademskog predmeta</Template>
  <TotalTime>0</TotalTime>
  <Words>1243</Words>
  <Application>Microsoft Office PowerPoint</Application>
  <PresentationFormat>Prilagođeno</PresentationFormat>
  <Paragraphs>93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Ion</vt:lpstr>
      <vt:lpstr>Pravilnik o kriterijima za izricanje pedagoških mjera</vt:lpstr>
      <vt:lpstr>Svrha pedagoške mjere</vt:lpstr>
      <vt:lpstr>Pedagoške mjere u osnovnoj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Izricanje pedagoške mjere</vt:lpstr>
      <vt:lpstr>Pitanja?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2015-09-06T13:09:54Z</dcterms:created>
  <dcterms:modified xsi:type="dcterms:W3CDTF">2015-09-08T09:16:26Z</dcterms:modified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