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ovec.hr/" TargetMode="External"/><Relationship Id="rId2" Type="http://schemas.openxmlformats.org/officeDocument/2006/relationships/hyperlink" Target="https://de.wikipedia.org/wiki/Kindergarte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hyperlink" Target="https://www.google.com/search?q=karte+hrvatska&amp;source=lmns&amp;bih=657&amp;biw=1366&amp;hl=hr&amp;ved=2ahUKEwiewun61q3lAhXOmLQKHQO-At8Q_AUoAHoECAEQA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b="1" dirty="0">
                <a:latin typeface="Bahnschrift SemiBold Condensed" panose="020B0502040204020203" pitchFamily="34" charset="0"/>
              </a:rPr>
              <a:t>Bildungssysteme in Europa – vom Kindergarten bis zum Berufsleben</a:t>
            </a:r>
            <a:endParaRPr lang="de-DE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44583" y="5628574"/>
            <a:ext cx="7465201" cy="721491"/>
          </a:xfrm>
        </p:spPr>
        <p:txBody>
          <a:bodyPr>
            <a:normAutofit/>
          </a:bodyPr>
          <a:lstStyle/>
          <a:p>
            <a:r>
              <a:rPr lang="de-DE" sz="1200" dirty="0"/>
              <a:t>Dieses Projekt wurde mit Unterstützung der Europäischen Kommission finanziert. Die Verantwortung für den Inhalt dieser Veröffentlichung (Mitteilung) trägt allein der Verfasser; die Kommission haftet nicht für die weitere Verwendung der darin enthaltenen Angaben.</a:t>
            </a:r>
            <a:endParaRPr lang="hr-HR" sz="1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04" y="4327857"/>
            <a:ext cx="2072446" cy="4221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922" y="4041672"/>
            <a:ext cx="1464805" cy="10484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934" y="4041672"/>
            <a:ext cx="1452221" cy="11457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28" y="3980933"/>
            <a:ext cx="1113877" cy="11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>
                <a:solidFill>
                  <a:schemeClr val="tx1"/>
                </a:solidFill>
                <a:latin typeface="Bahnschrift" panose="020B0502040204020203" pitchFamily="34" charset="0"/>
                <a:cs typeface="Calibri Light"/>
              </a:rPr>
              <a:t>Unser</a:t>
            </a:r>
            <a:r>
              <a:rPr lang="hr-HR" b="1" dirty="0">
                <a:solidFill>
                  <a:schemeClr val="tx1"/>
                </a:solidFill>
                <a:latin typeface="Bahnschrift" panose="020B0502040204020203" pitchFamily="34" charset="0"/>
                <a:cs typeface="Calibri Light"/>
              </a:rPr>
              <a:t> </a:t>
            </a:r>
            <a:r>
              <a:rPr lang="hr-HR" b="1" dirty="0" err="1">
                <a:solidFill>
                  <a:schemeClr val="tx1"/>
                </a:solidFill>
                <a:latin typeface="Bahnschrift" panose="020B0502040204020203" pitchFamily="34" charset="0"/>
                <a:cs typeface="Calibri Light"/>
              </a:rPr>
              <a:t>neuer</a:t>
            </a:r>
            <a:r>
              <a:rPr lang="hr-HR" b="1" dirty="0">
                <a:solidFill>
                  <a:schemeClr val="tx1"/>
                </a:solidFill>
                <a:latin typeface="Bahnschrift" panose="020B0502040204020203" pitchFamily="34" charset="0"/>
                <a:cs typeface="Calibri Light"/>
              </a:rPr>
              <a:t> </a:t>
            </a:r>
            <a:r>
              <a:rPr lang="hr-HR" b="1" dirty="0" err="1">
                <a:solidFill>
                  <a:schemeClr val="tx1"/>
                </a:solidFill>
                <a:latin typeface="Bahnschrift" panose="020B0502040204020203" pitchFamily="34" charset="0"/>
                <a:cs typeface="Calibri Light"/>
              </a:rPr>
              <a:t>Kindergarten</a:t>
            </a:r>
            <a:endParaRPr lang="hr-HR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47" y="381812"/>
            <a:ext cx="1225402" cy="12071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187" y="381812"/>
            <a:ext cx="1627773" cy="12863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4" y="4781006"/>
            <a:ext cx="2905082" cy="1634109"/>
          </a:xfrm>
          <a:prstGeom prst="rect">
            <a:avLst/>
          </a:prstGeom>
        </p:spPr>
      </p:pic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1097280" y="1972465"/>
            <a:ext cx="9975668" cy="3775191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hr-HR" sz="2900" dirty="0" err="1"/>
              <a:t>Baubeginn</a:t>
            </a:r>
            <a:r>
              <a:rPr lang="hr-HR" sz="2900" dirty="0"/>
              <a:t>: </a:t>
            </a:r>
            <a:r>
              <a:rPr lang="en-US" sz="2900" dirty="0"/>
              <a:t> 01.04.2019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hr-HR" sz="2900" dirty="0" err="1"/>
              <a:t>Bauende</a:t>
            </a:r>
            <a:r>
              <a:rPr lang="hr-HR" sz="2900" dirty="0"/>
              <a:t>:</a:t>
            </a:r>
            <a:r>
              <a:rPr lang="en-US" sz="2900" dirty="0"/>
              <a:t> 31.08.2020​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hr-HR" sz="2900" dirty="0"/>
              <a:t>Finanziert durch Mittel der Geminde Vidovec und</a:t>
            </a:r>
            <a:r>
              <a:rPr lang="de-AT" sz="2900" dirty="0"/>
              <a:t> das</a:t>
            </a:r>
            <a:r>
              <a:rPr lang="hr-HR" sz="2900" dirty="0"/>
              <a:t> Ministerium für Demografie</a:t>
            </a:r>
            <a:r>
              <a:rPr lang="de-DE" sz="2900" dirty="0"/>
              <a:t> </a:t>
            </a:r>
            <a:r>
              <a:rPr lang="en-US" sz="2900" dirty="0"/>
              <a:t>​​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hr-HR" sz="2900" dirty="0"/>
              <a:t>120 Kinder in drei Altersstufen – Vorschule, Kindergarten, Krippe</a:t>
            </a:r>
            <a:r>
              <a:rPr lang="en-US" sz="2900" dirty="0"/>
              <a:t>​</a:t>
            </a:r>
          </a:p>
          <a:p>
            <a:pPr marL="0" indent="0" fontAlgn="base">
              <a:buNone/>
            </a:pPr>
            <a:r>
              <a:rPr lang="en-US" sz="2900" dirty="0"/>
              <a:t>​</a:t>
            </a:r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25" y="4914900"/>
            <a:ext cx="2590800" cy="19431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63886"/>
            <a:ext cx="2525485" cy="1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0671" y="685800"/>
            <a:ext cx="10192130" cy="460465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400" dirty="0">
                <a:latin typeface="Bahnschrift" panose="020B0502040204020203" pitchFamily="34" charset="0"/>
              </a:rPr>
              <a:t/>
            </a:r>
            <a:br>
              <a:rPr lang="hr-HR" sz="5400" dirty="0">
                <a:latin typeface="Bahnschrift" panose="020B0502040204020203" pitchFamily="34" charset="0"/>
              </a:rPr>
            </a:br>
            <a:r>
              <a:rPr lang="hr-HR" sz="8900" dirty="0">
                <a:latin typeface="Bahnschrift" panose="020B0502040204020203" pitchFamily="34" charset="0"/>
              </a:rPr>
              <a:t>VIELEN DANK FÜR EURE AUFMERKSAMKEIT</a:t>
            </a:r>
            <a:r>
              <a:rPr lang="hr-HR" sz="8900" dirty="0" smtClean="0">
                <a:latin typeface="Bahnschrift" panose="020B0502040204020203" pitchFamily="34" charset="0"/>
              </a:rPr>
              <a:t>!</a:t>
            </a:r>
            <a:br>
              <a:rPr lang="hr-HR" sz="8900" dirty="0" smtClean="0">
                <a:latin typeface="Bahnschrift" panose="020B0502040204020203" pitchFamily="34" charset="0"/>
              </a:rPr>
            </a:br>
            <a:endParaRPr lang="hr-HR" sz="8900" dirty="0">
              <a:latin typeface="Bahnschrift" panose="020B0502040204020203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70" y="238121"/>
            <a:ext cx="1225402" cy="12071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2" y="238121"/>
            <a:ext cx="1627773" cy="1286367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110343" y="6270171"/>
            <a:ext cx="1086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Tena Kocijan, Petar </a:t>
            </a:r>
            <a:r>
              <a:rPr lang="hr-HR" dirty="0" err="1" smtClean="0"/>
              <a:t>Mešnjak</a:t>
            </a:r>
            <a:r>
              <a:rPr lang="hr-HR" dirty="0" smtClean="0"/>
              <a:t>, Lana </a:t>
            </a:r>
            <a:r>
              <a:rPr lang="hr-HR" dirty="0" err="1" smtClean="0"/>
              <a:t>Tomiša</a:t>
            </a:r>
            <a:r>
              <a:rPr lang="hr-HR" dirty="0" smtClean="0"/>
              <a:t>, 8.a                       Elizabeta </a:t>
            </a:r>
            <a:r>
              <a:rPr lang="hr-HR" dirty="0" err="1" smtClean="0"/>
              <a:t>Zavrtnik</a:t>
            </a:r>
            <a:r>
              <a:rPr lang="hr-HR" dirty="0" smtClean="0"/>
              <a:t>, Erika </a:t>
            </a:r>
            <a:r>
              <a:rPr lang="hr-HR" dirty="0" err="1" smtClean="0"/>
              <a:t>Ćurić</a:t>
            </a:r>
            <a:r>
              <a:rPr lang="hr-HR" dirty="0" smtClean="0"/>
              <a:t>, Lorena Tkalčec,8.b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1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012643" cy="876369"/>
          </a:xfrm>
        </p:spPr>
        <p:txBody>
          <a:bodyPr/>
          <a:lstStyle/>
          <a:p>
            <a:r>
              <a:rPr lang="hr-HR" sz="4400" dirty="0" err="1">
                <a:latin typeface="Bahnschrift" panose="020B0502040204020203" pitchFamily="34" charset="0"/>
              </a:rPr>
              <a:t>Quellen</a:t>
            </a:r>
            <a:r>
              <a:rPr lang="hr-HR" sz="4400" dirty="0">
                <a:latin typeface="Bahnschrift" panose="020B0502040204020203" pitchFamily="34" charset="0"/>
              </a:rPr>
              <a:t>: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76103" y="2664823"/>
            <a:ext cx="8882743" cy="2847703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https://de.wikipedia.org/wiki/Kindergarten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http://www.vidovec.hr/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https://www.google.com/search?q=karte+hrvatska&amp;source=lmns&amp;bih=657&amp;biw=1366&amp;hl=hr&amp;ved=2ahUKEwiewun61q3lAhXOmLQKHQO-At8Q_AUoAHoECAEQAA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Fotos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der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Fotogruppe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der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Grundschule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Vidovec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Erzieheri</a:t>
            </a:r>
            <a:r>
              <a:rPr lang="de-AT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nen, Eltern und Kinder de</a:t>
            </a:r>
            <a:r>
              <a:rPr lang="de-AT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Kindergarten</a:t>
            </a:r>
            <a:r>
              <a:rPr lang="de-AT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„Škrinjica”- DANKE!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422" y="1332157"/>
            <a:ext cx="1627773" cy="12863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682" y="1184897"/>
            <a:ext cx="122540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1134" y="671492"/>
            <a:ext cx="9601200" cy="14859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64522" y="3350951"/>
            <a:ext cx="4990013" cy="1036477"/>
          </a:xfrm>
        </p:spPr>
        <p:txBody>
          <a:bodyPr/>
          <a:lstStyle/>
          <a:p>
            <a:r>
              <a:rPr lang="hr-HR" dirty="0" err="1"/>
              <a:t>Kroatien</a:t>
            </a:r>
            <a:endParaRPr lang="hr-HR" dirty="0"/>
          </a:p>
          <a:p>
            <a:r>
              <a:rPr lang="hr-HR" dirty="0" err="1"/>
              <a:t>Grundschule</a:t>
            </a:r>
            <a:r>
              <a:rPr lang="hr-HR" dirty="0"/>
              <a:t> </a:t>
            </a:r>
            <a:r>
              <a:rPr lang="hr-HR" dirty="0" err="1"/>
              <a:t>Vidovec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1" y="23599"/>
            <a:ext cx="1481584" cy="1473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152" y="-7191"/>
            <a:ext cx="1826848" cy="1443055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7532474" y="1608400"/>
            <a:ext cx="136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/>
              <a:t>Vidovec</a:t>
            </a:r>
            <a:endParaRPr lang="hr-HR" sz="2800" b="1" dirty="0"/>
          </a:p>
        </p:txBody>
      </p:sp>
      <p:pic>
        <p:nvPicPr>
          <p:cNvPr id="1028" name="Picture 4" descr="Slikovni rezultat za karte hrvats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94" r="41" b="21508"/>
          <a:stretch/>
        </p:blipFill>
        <p:spPr bwMode="auto">
          <a:xfrm>
            <a:off x="6504819" y="2359866"/>
            <a:ext cx="4327133" cy="44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elica udesno 6"/>
          <p:cNvSpPr/>
          <p:nvPr/>
        </p:nvSpPr>
        <p:spPr>
          <a:xfrm rot="3155534">
            <a:off x="7755799" y="2320187"/>
            <a:ext cx="1047353" cy="33694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Slikovni rezultat za vidov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84" y="624481"/>
            <a:ext cx="2831934" cy="16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vezana sli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7" y="4390149"/>
            <a:ext cx="3252651" cy="243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likovni rezultat za općina vidovec gr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35" y="1414442"/>
            <a:ext cx="642780" cy="7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likovni rezultat za zeljarij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40" y="4387"/>
            <a:ext cx="1456508" cy="276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ahnschrift SemiBold Condensed" panose="020B0502040204020203" pitchFamily="34" charset="0"/>
              </a:rPr>
              <a:t>Was </a:t>
            </a:r>
            <a:r>
              <a:rPr lang="en-US" b="1" dirty="0" err="1">
                <a:latin typeface="Bahnschrift SemiBold Condensed" panose="020B0502040204020203" pitchFamily="34" charset="0"/>
              </a:rPr>
              <a:t>ist</a:t>
            </a:r>
            <a:r>
              <a:rPr lang="en-US" b="1" dirty="0">
                <a:latin typeface="Bahnschrift SemiBold Condensed" panose="020B0502040204020203" pitchFamily="34" charset="0"/>
              </a:rPr>
              <a:t> der Kindergarten</a:t>
            </a:r>
            <a:r>
              <a:rPr lang="hr-HR" b="1" dirty="0">
                <a:latin typeface="Bahnschrift SemiBold Condensed" panose="020B0502040204020203" pitchFamily="34" charset="0"/>
              </a:rPr>
              <a:t>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Der Kindergarten ist eine Einrichtung der öffentlichen oder privaten Kindertagesbetre</a:t>
            </a:r>
            <a:r>
              <a:rPr lang="de-AT" dirty="0"/>
              <a:t>u</a:t>
            </a:r>
            <a:r>
              <a:rPr lang="hr-HR" dirty="0"/>
              <a:t>ung.</a:t>
            </a:r>
          </a:p>
          <a:p>
            <a:r>
              <a:rPr lang="hr-HR" dirty="0"/>
              <a:t>Ziele: Vorbereitung </a:t>
            </a:r>
            <a:r>
              <a:rPr lang="de-AT" dirty="0"/>
              <a:t>auf</a:t>
            </a:r>
            <a:r>
              <a:rPr lang="hr-HR" dirty="0"/>
              <a:t> die Grundschule</a:t>
            </a:r>
          </a:p>
          <a:p>
            <a:pPr marL="0" indent="0">
              <a:buNone/>
            </a:pPr>
            <a:r>
              <a:rPr lang="hr-HR" dirty="0"/>
              <a:t>                </a:t>
            </a:r>
            <a:r>
              <a:rPr lang="hr-HR" dirty="0" err="1"/>
              <a:t>Kommunikation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               </a:t>
            </a:r>
            <a:r>
              <a:rPr lang="hr-HR" dirty="0" err="1"/>
              <a:t>Freundschaft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               </a:t>
            </a:r>
            <a:r>
              <a:rPr lang="hr-HR" dirty="0" err="1"/>
              <a:t>Lebenskompetenzen</a:t>
            </a:r>
            <a:endParaRPr lang="hr-HR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069" y="2771596"/>
            <a:ext cx="3809823" cy="28715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16" y="3946131"/>
            <a:ext cx="2894178" cy="268334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870" y="561141"/>
            <a:ext cx="1222763" cy="12094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348" y="1025553"/>
            <a:ext cx="145097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015" y="4950824"/>
            <a:ext cx="1906130" cy="1782584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2421C94-AAFE-485B-B4CC-209CF6D10BF2}"/>
              </a:ext>
            </a:extLst>
          </p:cNvPr>
          <p:cNvSpPr txBox="1"/>
          <p:nvPr/>
        </p:nvSpPr>
        <p:spPr>
          <a:xfrm>
            <a:off x="862149" y="2027971"/>
            <a:ext cx="4308763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 err="1">
                <a:cs typeface="Calibri"/>
              </a:rPr>
              <a:t>Sofija</a:t>
            </a:r>
            <a:r>
              <a:rPr lang="en-US" sz="2200" b="1" dirty="0">
                <a:cs typeface="Calibri"/>
              </a:rPr>
              <a:t>: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hr-HR" sz="2200" dirty="0">
                <a:ea typeface="+mn-lt"/>
                <a:cs typeface="+mn-lt"/>
              </a:rPr>
              <a:t>”</a:t>
            </a:r>
            <a:r>
              <a:rPr lang="en-US" sz="2200" dirty="0">
                <a:ea typeface="+mn-lt"/>
                <a:cs typeface="+mn-lt"/>
              </a:rPr>
              <a:t>Der Kindergarten </a:t>
            </a:r>
            <a:r>
              <a:rPr lang="en-US" sz="2200" dirty="0" err="1">
                <a:ea typeface="+mn-lt"/>
                <a:cs typeface="+mn-lt"/>
              </a:rPr>
              <a:t>ist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ein</a:t>
            </a:r>
            <a:r>
              <a:rPr lang="en-US" sz="2200" dirty="0">
                <a:ea typeface="+mn-lt"/>
                <a:cs typeface="+mn-lt"/>
              </a:rPr>
              <a:t> Ort </a:t>
            </a:r>
            <a:r>
              <a:rPr lang="en-US" sz="2200" dirty="0" err="1">
                <a:ea typeface="+mn-lt"/>
                <a:cs typeface="+mn-lt"/>
              </a:rPr>
              <a:t>zum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Spielen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cs typeface="Calibri"/>
              </a:rPr>
              <a:t>Maja: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hr-HR" sz="2200" dirty="0">
                <a:ea typeface="+mn-lt"/>
                <a:cs typeface="+mn-lt"/>
              </a:rPr>
              <a:t>”</a:t>
            </a:r>
            <a:r>
              <a:rPr lang="en-US" sz="2200" dirty="0" err="1">
                <a:ea typeface="+mn-lt"/>
                <a:cs typeface="+mn-lt"/>
              </a:rPr>
              <a:t>Ich</a:t>
            </a:r>
            <a:r>
              <a:rPr lang="en-US" sz="2200" dirty="0">
                <a:ea typeface="+mn-lt"/>
                <a:cs typeface="+mn-lt"/>
              </a:rPr>
              <a:t> mag </a:t>
            </a:r>
            <a:r>
              <a:rPr lang="en-US" sz="2200" dirty="0" err="1">
                <a:ea typeface="+mn-lt"/>
                <a:cs typeface="+mn-lt"/>
              </a:rPr>
              <a:t>im</a:t>
            </a:r>
            <a:r>
              <a:rPr lang="en-US" sz="2200" dirty="0">
                <a:ea typeface="+mn-lt"/>
                <a:cs typeface="+mn-lt"/>
              </a:rPr>
              <a:t> Kindergarten </a:t>
            </a:r>
            <a:r>
              <a:rPr lang="en-US" sz="2200" dirty="0" err="1">
                <a:ea typeface="+mn-lt"/>
                <a:cs typeface="+mn-lt"/>
              </a:rPr>
              <a:t>zeichnen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cs typeface="Calibri"/>
            </a:endParaRPr>
          </a:p>
          <a:p>
            <a:r>
              <a:rPr lang="en-US" sz="2200" b="1" dirty="0">
                <a:cs typeface="Calibri"/>
              </a:rPr>
              <a:t>Teodor: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hr-HR" sz="2200" dirty="0">
                <a:ea typeface="+mn-lt"/>
                <a:cs typeface="+mn-lt"/>
              </a:rPr>
              <a:t>”</a:t>
            </a:r>
            <a:r>
              <a:rPr lang="en-US" sz="2200" dirty="0" err="1">
                <a:ea typeface="+mn-lt"/>
                <a:cs typeface="+mn-lt"/>
              </a:rPr>
              <a:t>Wir</a:t>
            </a:r>
            <a:r>
              <a:rPr lang="en-US" sz="2200" dirty="0">
                <a:ea typeface="+mn-lt"/>
                <a:cs typeface="+mn-lt"/>
              </a:rPr>
              <a:t> singen, </a:t>
            </a:r>
            <a:r>
              <a:rPr lang="en-US" sz="2200" dirty="0" err="1">
                <a:ea typeface="+mn-lt"/>
                <a:cs typeface="+mn-lt"/>
              </a:rPr>
              <a:t>zeichnen</a:t>
            </a:r>
            <a:r>
              <a:rPr lang="en-US" sz="2200" dirty="0">
                <a:ea typeface="+mn-lt"/>
                <a:cs typeface="+mn-lt"/>
              </a:rPr>
              <a:t> und </a:t>
            </a:r>
            <a:r>
              <a:rPr lang="hr-HR" sz="2200" dirty="0" err="1">
                <a:ea typeface="+mn-lt"/>
                <a:cs typeface="+mn-lt"/>
              </a:rPr>
              <a:t>schreiben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Briefe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im</a:t>
            </a:r>
            <a:r>
              <a:rPr lang="en-US" sz="2200" dirty="0">
                <a:ea typeface="+mn-lt"/>
                <a:cs typeface="+mn-lt"/>
              </a:rPr>
              <a:t> Kindergarten</a:t>
            </a:r>
            <a:r>
              <a:rPr lang="hr-HR" sz="2200" dirty="0">
                <a:ea typeface="+mn-lt"/>
                <a:cs typeface="+mn-lt"/>
              </a:rPr>
              <a:t>.”</a:t>
            </a:r>
            <a:endParaRPr lang="en-US" sz="2200" dirty="0">
              <a:cs typeface="Calibri"/>
            </a:endParaRPr>
          </a:p>
          <a:p>
            <a:r>
              <a:rPr lang="en-US" sz="2200" b="1" dirty="0">
                <a:cs typeface="Calibri"/>
              </a:rPr>
              <a:t>Fran: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hr-HR" sz="2200" dirty="0">
                <a:ea typeface="+mn-lt"/>
                <a:cs typeface="+mn-lt"/>
              </a:rPr>
              <a:t>”</a:t>
            </a:r>
            <a:r>
              <a:rPr lang="en-US" sz="2200" dirty="0">
                <a:ea typeface="+mn-lt"/>
                <a:cs typeface="+mn-lt"/>
              </a:rPr>
              <a:t>Am </a:t>
            </a:r>
            <a:r>
              <a:rPr lang="en-US" sz="2200" dirty="0" err="1">
                <a:ea typeface="+mn-lt"/>
                <a:cs typeface="+mn-lt"/>
              </a:rPr>
              <a:t>liebsten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spiele</a:t>
            </a:r>
            <a:r>
              <a:rPr lang="en-US" sz="2200" dirty="0">
                <a:ea typeface="+mn-lt"/>
                <a:cs typeface="+mn-lt"/>
              </a:rPr>
              <a:t> ich </a:t>
            </a:r>
            <a:r>
              <a:rPr lang="en-US" sz="2200" dirty="0" err="1">
                <a:ea typeface="+mn-lt"/>
                <a:cs typeface="+mn-lt"/>
              </a:rPr>
              <a:t>mit</a:t>
            </a:r>
            <a:r>
              <a:rPr lang="en-US" sz="2200" dirty="0">
                <a:ea typeface="+mn-lt"/>
                <a:cs typeface="+mn-lt"/>
              </a:rPr>
              <a:t> Dinosaur</a:t>
            </a:r>
            <a:r>
              <a:rPr lang="hr-HR" sz="2200" dirty="0">
                <a:ea typeface="+mn-lt"/>
                <a:cs typeface="+mn-lt"/>
              </a:rPr>
              <a:t>i</a:t>
            </a:r>
            <a:r>
              <a:rPr lang="en-US" sz="2200" dirty="0">
                <a:ea typeface="+mn-lt"/>
                <a:cs typeface="+mn-lt"/>
              </a:rPr>
              <a:t>e</a:t>
            </a:r>
            <a:r>
              <a:rPr lang="hr-HR" sz="2200" dirty="0">
                <a:ea typeface="+mn-lt"/>
                <a:cs typeface="+mn-lt"/>
              </a:rPr>
              <a:t>r</a:t>
            </a:r>
            <a:r>
              <a:rPr lang="en-US" sz="2200" dirty="0">
                <a:ea typeface="+mn-lt"/>
                <a:cs typeface="+mn-lt"/>
              </a:rPr>
              <a:t>n.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33E3ECE-5331-4765-9667-CEE76089DF79}"/>
              </a:ext>
            </a:extLst>
          </p:cNvPr>
          <p:cNvSpPr txBox="1"/>
          <p:nvPr/>
        </p:nvSpPr>
        <p:spPr>
          <a:xfrm>
            <a:off x="6019603" y="1858010"/>
            <a:ext cx="6172397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cs typeface="Calibri"/>
              </a:rPr>
              <a:t>Mutter Zavrtnik: </a:t>
            </a:r>
            <a:r>
              <a:rPr lang="hr-HR" sz="2200" b="1" dirty="0">
                <a:cs typeface="Calibri"/>
              </a:rPr>
              <a:t>„</a:t>
            </a:r>
            <a:r>
              <a:rPr lang="en-US" sz="2200" dirty="0">
                <a:cs typeface="Calibri"/>
              </a:rPr>
              <a:t>D</a:t>
            </a:r>
            <a:r>
              <a:rPr lang="hr-HR" sz="2200" dirty="0" err="1">
                <a:cs typeface="Calibri"/>
              </a:rPr>
              <a:t>er</a:t>
            </a:r>
            <a:r>
              <a:rPr lang="en-US" sz="2200" dirty="0">
                <a:cs typeface="Calibri"/>
              </a:rPr>
              <a:t> Kindergarten ist </a:t>
            </a:r>
            <a:r>
              <a:rPr lang="en-US" sz="2200" dirty="0" err="1">
                <a:cs typeface="Calibri"/>
              </a:rPr>
              <a:t>ein</a:t>
            </a:r>
            <a:r>
              <a:rPr lang="en-US" sz="2200" dirty="0">
                <a:cs typeface="Calibri"/>
              </a:rPr>
              <a:t> Ort</a:t>
            </a:r>
            <a:r>
              <a:rPr lang="hr-HR" sz="2200" dirty="0">
                <a:cs typeface="Calibri"/>
              </a:rPr>
              <a:t>, </a:t>
            </a:r>
            <a:r>
              <a:rPr lang="en-US" sz="2200" dirty="0">
                <a:cs typeface="Calibri"/>
              </a:rPr>
              <a:t>wo sich Kinder </a:t>
            </a:r>
            <a:r>
              <a:rPr lang="hr-HR" sz="2200" dirty="0" err="1" smtClean="0">
                <a:ea typeface="+mn-lt"/>
                <a:cs typeface="+mn-lt"/>
              </a:rPr>
              <a:t>auf</a:t>
            </a:r>
            <a:r>
              <a:rPr lang="en-US" sz="2200" dirty="0" smtClean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die Schule </a:t>
            </a:r>
            <a:r>
              <a:rPr lang="en-US" sz="2200" dirty="0" err="1">
                <a:ea typeface="+mn-lt"/>
                <a:cs typeface="+mn-lt"/>
              </a:rPr>
              <a:t>vorbereiten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lernen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zu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teilen</a:t>
            </a:r>
            <a:r>
              <a:rPr lang="en-US" sz="2200" dirty="0">
                <a:ea typeface="+mn-lt"/>
                <a:cs typeface="+mn-lt"/>
              </a:rPr>
              <a:t>, in Gruppen </a:t>
            </a:r>
            <a:r>
              <a:rPr lang="en-US" sz="2200" dirty="0" err="1">
                <a:ea typeface="+mn-lt"/>
                <a:cs typeface="+mn-lt"/>
              </a:rPr>
              <a:t>arbeiten</a:t>
            </a:r>
            <a:r>
              <a:rPr lang="en-US" sz="2200" dirty="0">
                <a:ea typeface="+mn-lt"/>
                <a:cs typeface="+mn-lt"/>
              </a:rPr>
              <a:t> und </a:t>
            </a:r>
            <a:r>
              <a:rPr lang="hr-HR" sz="2200" dirty="0">
                <a:ea typeface="+mn-lt"/>
                <a:cs typeface="+mn-lt"/>
              </a:rPr>
              <a:t>einander</a:t>
            </a:r>
            <a:r>
              <a:rPr lang="de-AT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helfen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cs typeface="Calibri"/>
              </a:rPr>
              <a:t>Vater </a:t>
            </a:r>
            <a:r>
              <a:rPr lang="en-US" sz="2200" b="1" dirty="0" err="1">
                <a:cs typeface="Calibri"/>
              </a:rPr>
              <a:t>Ćurić</a:t>
            </a:r>
            <a:r>
              <a:rPr lang="en-US" sz="2200" b="1" dirty="0">
                <a:cs typeface="Calibri"/>
              </a:rPr>
              <a:t>: </a:t>
            </a:r>
            <a:r>
              <a:rPr lang="hr-HR" sz="2200" b="1" dirty="0">
                <a:cs typeface="Calibri"/>
              </a:rPr>
              <a:t>„</a:t>
            </a:r>
            <a:r>
              <a:rPr lang="en-US" sz="2200" dirty="0" err="1">
                <a:ea typeface="+mn-lt"/>
                <a:cs typeface="+mn-lt"/>
              </a:rPr>
              <a:t>Für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mich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ist</a:t>
            </a:r>
            <a:r>
              <a:rPr lang="en-US" sz="2200" dirty="0">
                <a:ea typeface="+mn-lt"/>
                <a:cs typeface="+mn-lt"/>
              </a:rPr>
              <a:t> d</a:t>
            </a:r>
            <a:r>
              <a:rPr lang="hr-HR" sz="2200" dirty="0" err="1">
                <a:ea typeface="+mn-lt"/>
                <a:cs typeface="+mn-lt"/>
              </a:rPr>
              <a:t>er</a:t>
            </a:r>
            <a:r>
              <a:rPr lang="en-US" sz="2200" dirty="0">
                <a:ea typeface="+mn-lt"/>
                <a:cs typeface="+mn-lt"/>
              </a:rPr>
              <a:t> Kindergarten </a:t>
            </a:r>
            <a:r>
              <a:rPr lang="en-US" sz="2200" dirty="0" err="1">
                <a:ea typeface="+mn-lt"/>
                <a:cs typeface="+mn-lt"/>
              </a:rPr>
              <a:t>ein</a:t>
            </a:r>
            <a:r>
              <a:rPr lang="en-US" sz="2200" dirty="0">
                <a:ea typeface="+mn-lt"/>
                <a:cs typeface="+mn-lt"/>
              </a:rPr>
              <a:t> Ort</a:t>
            </a:r>
            <a:r>
              <a:rPr lang="hr-HR" sz="2200" dirty="0">
                <a:ea typeface="+mn-lt"/>
                <a:cs typeface="+mn-lt"/>
              </a:rPr>
              <a:t>,</a:t>
            </a:r>
            <a:r>
              <a:rPr lang="en-US" sz="2200" dirty="0">
                <a:ea typeface="+mn-lt"/>
                <a:cs typeface="+mn-lt"/>
              </a:rPr>
              <a:t> wo die Kinder </a:t>
            </a:r>
            <a:r>
              <a:rPr lang="en-US" sz="2200" dirty="0" err="1">
                <a:ea typeface="+mn-lt"/>
                <a:cs typeface="+mn-lt"/>
              </a:rPr>
              <a:t>spielen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lernen</a:t>
            </a:r>
            <a:r>
              <a:rPr lang="en-US" sz="2200" dirty="0">
                <a:ea typeface="+mn-lt"/>
                <a:cs typeface="+mn-lt"/>
              </a:rPr>
              <a:t>, wo </a:t>
            </a:r>
            <a:r>
              <a:rPr lang="en-US" sz="2200" dirty="0" err="1">
                <a:ea typeface="+mn-lt"/>
                <a:cs typeface="+mn-lt"/>
              </a:rPr>
              <a:t>sie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hr-HR" sz="2200" dirty="0" err="1">
                <a:ea typeface="+mn-lt"/>
                <a:cs typeface="+mn-lt"/>
              </a:rPr>
              <a:t>sich</a:t>
            </a:r>
            <a:r>
              <a:rPr lang="hr-HR" sz="2200" dirty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so</a:t>
            </a:r>
            <a:r>
              <a:rPr lang="hr-HR" sz="2200" dirty="0">
                <a:ea typeface="+mn-lt"/>
                <a:cs typeface="+mn-lt"/>
              </a:rPr>
              <a:t>z</a:t>
            </a:r>
            <a:r>
              <a:rPr lang="en-US" sz="2200" dirty="0" err="1">
                <a:ea typeface="+mn-lt"/>
                <a:cs typeface="+mn-lt"/>
              </a:rPr>
              <a:t>iali</a:t>
            </a:r>
            <a:r>
              <a:rPr lang="hr-HR" sz="2200" dirty="0">
                <a:ea typeface="+mn-lt"/>
                <a:cs typeface="+mn-lt"/>
              </a:rPr>
              <a:t>s</a:t>
            </a:r>
            <a:r>
              <a:rPr lang="en-US" sz="2200" dirty="0" err="1">
                <a:ea typeface="+mn-lt"/>
                <a:cs typeface="+mn-lt"/>
              </a:rPr>
              <a:t>ie</a:t>
            </a:r>
            <a:r>
              <a:rPr lang="hr-HR" sz="2200" dirty="0" err="1">
                <a:ea typeface="+mn-lt"/>
                <a:cs typeface="+mn-lt"/>
              </a:rPr>
              <a:t>ren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cs typeface="Calibri"/>
              </a:rPr>
              <a:t>Mutter Tomiša:</a:t>
            </a:r>
            <a:r>
              <a:rPr lang="en-US" sz="2200" dirty="0">
                <a:cs typeface="Calibri"/>
              </a:rPr>
              <a:t> </a:t>
            </a:r>
            <a:r>
              <a:rPr lang="hr-HR" sz="2200" dirty="0">
                <a:cs typeface="Calibri"/>
              </a:rPr>
              <a:t>”</a:t>
            </a:r>
            <a:r>
              <a:rPr lang="en-US" sz="2200" dirty="0" err="1">
                <a:ea typeface="+mn-lt"/>
                <a:cs typeface="+mn-lt"/>
              </a:rPr>
              <a:t>Im</a:t>
            </a:r>
            <a:r>
              <a:rPr lang="en-US" sz="2200" dirty="0">
                <a:ea typeface="+mn-lt"/>
                <a:cs typeface="+mn-lt"/>
              </a:rPr>
              <a:t> Kindergarten spielen Kinder, </a:t>
            </a:r>
            <a:r>
              <a:rPr lang="en-US" sz="2200" dirty="0" err="1">
                <a:ea typeface="+mn-lt"/>
                <a:cs typeface="+mn-lt"/>
              </a:rPr>
              <a:t>wenn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ihre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Eltern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arbeiten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cs typeface="Calibri"/>
              </a:rPr>
              <a:t>Vater </a:t>
            </a:r>
            <a:r>
              <a:rPr lang="en-US" sz="2200" b="1" dirty="0" err="1">
                <a:cs typeface="Calibri"/>
              </a:rPr>
              <a:t>Tomiša</a:t>
            </a:r>
            <a:r>
              <a:rPr lang="en-US" sz="2200" b="1" dirty="0">
                <a:cs typeface="Calibri"/>
              </a:rPr>
              <a:t>: </a:t>
            </a:r>
            <a:r>
              <a:rPr lang="hr-HR" sz="2200" dirty="0">
                <a:cs typeface="Calibri"/>
              </a:rPr>
              <a:t>„</a:t>
            </a:r>
            <a:r>
              <a:rPr lang="en-US" sz="2200" dirty="0">
                <a:ea typeface="+mn-lt"/>
                <a:cs typeface="+mn-lt"/>
              </a:rPr>
              <a:t>D</a:t>
            </a:r>
            <a:r>
              <a:rPr lang="hr-HR" sz="2200" dirty="0" err="1">
                <a:ea typeface="+mn-lt"/>
                <a:cs typeface="+mn-lt"/>
              </a:rPr>
              <a:t>er</a:t>
            </a:r>
            <a:r>
              <a:rPr lang="hr-HR" sz="2200" dirty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Kindergarten </a:t>
            </a:r>
            <a:r>
              <a:rPr lang="en-US" sz="2200" dirty="0" err="1">
                <a:ea typeface="+mn-lt"/>
                <a:cs typeface="+mn-lt"/>
              </a:rPr>
              <a:t>ist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ein</a:t>
            </a:r>
            <a:r>
              <a:rPr lang="en-US" sz="2200" dirty="0">
                <a:ea typeface="+mn-lt"/>
                <a:cs typeface="+mn-lt"/>
              </a:rPr>
              <a:t> Ort, </a:t>
            </a:r>
            <a:r>
              <a:rPr lang="hr-HR" sz="2200" dirty="0">
                <a:ea typeface="+mn-lt"/>
                <a:cs typeface="+mn-lt"/>
              </a:rPr>
              <a:t>i</a:t>
            </a:r>
            <a:r>
              <a:rPr lang="en-US" sz="2200" dirty="0">
                <a:ea typeface="+mn-lt"/>
                <a:cs typeface="+mn-lt"/>
              </a:rPr>
              <a:t>n dem Kinder Freunde </a:t>
            </a:r>
            <a:r>
              <a:rPr lang="en-US" sz="2200" dirty="0" err="1">
                <a:ea typeface="+mn-lt"/>
                <a:cs typeface="+mn-lt"/>
              </a:rPr>
              <a:t>finden</a:t>
            </a:r>
            <a:r>
              <a:rPr lang="en-US" sz="2200" dirty="0">
                <a:ea typeface="+mn-lt"/>
                <a:cs typeface="+mn-lt"/>
              </a:rPr>
              <a:t> und </a:t>
            </a:r>
            <a:r>
              <a:rPr lang="en-US" sz="2200" dirty="0" err="1">
                <a:ea typeface="+mn-lt"/>
                <a:cs typeface="+mn-lt"/>
              </a:rPr>
              <a:t>sich</a:t>
            </a:r>
            <a:r>
              <a:rPr lang="en-US" sz="2200" dirty="0">
                <a:ea typeface="+mn-lt"/>
                <a:cs typeface="+mn-lt"/>
              </a:rPr>
              <a:t> auf die Schule </a:t>
            </a:r>
            <a:r>
              <a:rPr lang="en-US" sz="2200" dirty="0" err="1">
                <a:ea typeface="+mn-lt"/>
                <a:cs typeface="+mn-lt"/>
              </a:rPr>
              <a:t>vorbereiten</a:t>
            </a:r>
            <a:r>
              <a:rPr lang="en-US" sz="2200" dirty="0">
                <a:ea typeface="+mn-lt"/>
                <a:cs typeface="+mn-lt"/>
              </a:rPr>
              <a:t>.</a:t>
            </a:r>
            <a:r>
              <a:rPr lang="hr-HR" sz="2200" dirty="0">
                <a:ea typeface="+mn-lt"/>
                <a:cs typeface="+mn-lt"/>
              </a:rPr>
              <a:t>”</a:t>
            </a:r>
            <a:endParaRPr lang="en-US" sz="2200" dirty="0">
              <a:ea typeface="+mn-lt"/>
              <a:cs typeface="+mn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363216-2075-4A69-9E2A-BA4CE0CE75E4}"/>
              </a:ext>
            </a:extLst>
          </p:cNvPr>
          <p:cNvSpPr txBox="1">
            <a:spLocks/>
          </p:cNvSpPr>
          <p:nvPr/>
        </p:nvSpPr>
        <p:spPr>
          <a:xfrm>
            <a:off x="1050170" y="1567362"/>
            <a:ext cx="2506096" cy="604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cs typeface="Calibri"/>
              </a:rPr>
              <a:t>Kinder: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46B1D1-0FE1-4CE5-9087-F88835FFFACC}"/>
              </a:ext>
            </a:extLst>
          </p:cNvPr>
          <p:cNvSpPr txBox="1">
            <a:spLocks/>
          </p:cNvSpPr>
          <p:nvPr/>
        </p:nvSpPr>
        <p:spPr>
          <a:xfrm>
            <a:off x="6019603" y="1307464"/>
            <a:ext cx="2240220" cy="724674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cs typeface="Calibri"/>
              </a:rPr>
              <a:t>Eltern</a:t>
            </a:r>
            <a:r>
              <a:rPr lang="en-US" sz="3600" dirty="0">
                <a:cs typeface="Calibri"/>
              </a:rPr>
              <a:t>:</a:t>
            </a:r>
            <a:endParaRPr lang="en-US" sz="3600" dirty="0"/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371600" y="156819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latin typeface="Bahnschrift SemiBold Condensed" panose="020B0502040204020203" pitchFamily="34" charset="0"/>
              </a:rPr>
              <a:t>Was </a:t>
            </a:r>
            <a:r>
              <a:rPr lang="en-US" b="1" dirty="0" err="1">
                <a:latin typeface="Bahnschrift SemiBold Condensed" panose="020B0502040204020203" pitchFamily="34" charset="0"/>
              </a:rPr>
              <a:t>ist</a:t>
            </a:r>
            <a:r>
              <a:rPr lang="en-US" b="1" dirty="0">
                <a:latin typeface="Bahnschrift SemiBold Condensed" panose="020B0502040204020203" pitchFamily="34" charset="0"/>
              </a:rPr>
              <a:t> der Kindergarten</a:t>
            </a:r>
            <a:r>
              <a:rPr lang="hr-HR" b="1" dirty="0">
                <a:latin typeface="Bahnschrift SemiBold Condensed" panose="020B0502040204020203" pitchFamily="34" charset="0"/>
              </a:rPr>
              <a:t>?</a:t>
            </a:r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767" y="295033"/>
            <a:ext cx="1222763" cy="120947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424" y="421215"/>
            <a:ext cx="1450974" cy="114614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644" y="4544479"/>
            <a:ext cx="2807049" cy="2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Bahnschrift SemiBold Condensed" panose="020B0502040204020203" pitchFamily="34" charset="0"/>
              </a:rPr>
              <a:t>Kinderg</a:t>
            </a:r>
            <a:r>
              <a:rPr lang="hr-HR" sz="3600" dirty="0">
                <a:latin typeface="Bahnschrift SemiBold Condensed" panose="020B0502040204020203" pitchFamily="34" charset="0"/>
              </a:rPr>
              <a:t>ä</a:t>
            </a:r>
            <a:r>
              <a:rPr lang="en-US" sz="3600" dirty="0" err="1">
                <a:latin typeface="Bahnschrift SemiBold Condensed" panose="020B0502040204020203" pitchFamily="34" charset="0"/>
              </a:rPr>
              <a:t>rten</a:t>
            </a:r>
            <a:r>
              <a:rPr lang="en-US" sz="3600" dirty="0">
                <a:latin typeface="Bahnschrift SemiBold Condensed" panose="020B0502040204020203" pitchFamily="34" charset="0"/>
              </a:rPr>
              <a:t> </a:t>
            </a:r>
            <a:r>
              <a:rPr lang="de-AT" sz="3600" dirty="0">
                <a:latin typeface="Bahnschrift SemiBold Condensed" panose="020B0502040204020203" pitchFamily="34" charset="0"/>
              </a:rPr>
              <a:t>gibt es für</a:t>
            </a:r>
            <a:r>
              <a:rPr lang="hr-HR" sz="3600" dirty="0">
                <a:latin typeface="Bahnschrift SemiBold Condensed" panose="020B0502040204020203" pitchFamily="34" charset="0"/>
              </a:rPr>
              <a:t> drei Altersstufen</a:t>
            </a:r>
            <a:r>
              <a:rPr lang="en-US" sz="3600" dirty="0">
                <a:latin typeface="Bahnschrift SemiBold Condensed" panose="020B0502040204020203" pitchFamily="34" charset="0"/>
              </a:rPr>
              <a:t>:</a:t>
            </a:r>
            <a:endParaRPr lang="hr-HR" sz="36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 err="1"/>
              <a:t>Kinderkrippe</a:t>
            </a:r>
            <a:r>
              <a:rPr lang="en-US" dirty="0"/>
              <a:t>: 1 – 3 </a:t>
            </a:r>
            <a:r>
              <a:rPr lang="en-US" dirty="0" err="1"/>
              <a:t>Jahre</a:t>
            </a:r>
            <a:r>
              <a:rPr lang="en-US" dirty="0"/>
              <a:t> ​</a:t>
            </a:r>
          </a:p>
          <a:p>
            <a:pPr fontAlgn="base"/>
            <a:r>
              <a:rPr lang="en-US" dirty="0"/>
              <a:t>Kindergarten: 3 – 5 </a:t>
            </a:r>
            <a:r>
              <a:rPr lang="en-US" dirty="0" err="1"/>
              <a:t>Jahre</a:t>
            </a:r>
            <a:r>
              <a:rPr lang="en-US" dirty="0"/>
              <a:t>​​</a:t>
            </a:r>
          </a:p>
          <a:p>
            <a:pPr fontAlgn="base"/>
            <a:r>
              <a:rPr lang="en-US" dirty="0" err="1"/>
              <a:t>Vorschule</a:t>
            </a:r>
            <a:r>
              <a:rPr lang="en-US" dirty="0"/>
              <a:t>: 5 – 7 </a:t>
            </a:r>
            <a:r>
              <a:rPr lang="en-US" dirty="0" err="1"/>
              <a:t>Jahre</a:t>
            </a:r>
            <a:r>
              <a:rPr lang="en-US" dirty="0"/>
              <a:t>​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487892"/>
            <a:ext cx="1332411" cy="13179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313" y="553657"/>
            <a:ext cx="1626824" cy="12850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b="14370"/>
          <a:stretch/>
        </p:blipFill>
        <p:spPr>
          <a:xfrm>
            <a:off x="4728891" y="3473903"/>
            <a:ext cx="6609052" cy="29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Condensed" panose="020B0502040204020203" pitchFamily="34" charset="0"/>
              </a:rPr>
              <a:t>Kindergarten</a:t>
            </a:r>
            <a:r>
              <a:rPr lang="hr-HR" dirty="0">
                <a:latin typeface="Bahnschrift SemiBold Condensed" panose="020B0502040204020203" pitchFamily="34" charset="0"/>
              </a:rPr>
              <a:t> „</a:t>
            </a:r>
            <a:r>
              <a:rPr lang="hr-HR" dirty="0" err="1">
                <a:latin typeface="Bahnschrift SemiBold Condensed" panose="020B0502040204020203" pitchFamily="34" charset="0"/>
              </a:rPr>
              <a:t>Škrinjica</a:t>
            </a:r>
            <a:r>
              <a:rPr lang="hr-HR" dirty="0">
                <a:latin typeface="Bahnschrift SemiBold Condensed" panose="020B0502040204020203" pitchFamily="34" charset="0"/>
              </a:rPr>
              <a:t>” </a:t>
            </a:r>
            <a:r>
              <a:rPr lang="en-US" dirty="0">
                <a:latin typeface="Bahnschrift SemiBold Condensed" panose="020B0502040204020203" pitchFamily="34" charset="0"/>
              </a:rPr>
              <a:t> </a:t>
            </a:r>
            <a:endParaRPr lang="hr-HR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 err="1"/>
              <a:t>zwei</a:t>
            </a:r>
            <a:r>
              <a:rPr lang="hr-HR" sz="2400" dirty="0"/>
              <a:t> </a:t>
            </a:r>
            <a:r>
              <a:rPr lang="hr-HR" sz="2400" dirty="0" err="1"/>
              <a:t>Altersgruppen</a:t>
            </a:r>
            <a:endParaRPr lang="hr-HR" sz="2400" dirty="0"/>
          </a:p>
          <a:p>
            <a:pPr marL="0" indent="0">
              <a:buNone/>
            </a:pPr>
            <a:r>
              <a:rPr lang="hr-HR" dirty="0"/>
              <a:t> 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45" y="418181"/>
            <a:ext cx="1225402" cy="1207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120" y="355645"/>
            <a:ext cx="1626824" cy="128505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B270E0-0011-44C0-B06D-4689AA5C89E0}"/>
              </a:ext>
            </a:extLst>
          </p:cNvPr>
          <p:cNvSpPr txBox="1">
            <a:spLocks/>
          </p:cNvSpPr>
          <p:nvPr/>
        </p:nvSpPr>
        <p:spPr>
          <a:xfrm>
            <a:off x="772654" y="2687003"/>
            <a:ext cx="4125918" cy="452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dirty="0">
                <a:ea typeface="+mn-lt"/>
                <a:cs typeface="+mn-lt"/>
              </a:rPr>
              <a:t>   </a:t>
            </a:r>
            <a:r>
              <a:rPr lang="en-US" dirty="0" err="1">
                <a:ea typeface="+mn-lt"/>
                <a:cs typeface="+mn-lt"/>
              </a:rPr>
              <a:t>Gemischte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Gruppe</a:t>
            </a:r>
            <a:r>
              <a:rPr lang="en-US" dirty="0">
                <a:ea typeface="+mn-lt"/>
                <a:cs typeface="+mn-lt"/>
              </a:rPr>
              <a:t> – </a:t>
            </a:r>
            <a:r>
              <a:rPr lang="en-US" dirty="0" err="1">
                <a:ea typeface="+mn-lt"/>
                <a:cs typeface="+mn-lt"/>
              </a:rPr>
              <a:t>klein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7" name="Picture 9" descr="A group of people sitting at a table in a kitchen&#10;&#10;Description generated with very high confidence">
            <a:extLst>
              <a:ext uri="{FF2B5EF4-FFF2-40B4-BE49-F238E27FC236}">
                <a16:creationId xmlns:a16="http://schemas.microsoft.com/office/drawing/2014/main" id="{A93995A2-4C95-4955-B698-EC242368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804" y="3219390"/>
            <a:ext cx="3909456" cy="291380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9C8812D-152C-4F85-A9DA-54DF59341DA1}"/>
              </a:ext>
            </a:extLst>
          </p:cNvPr>
          <p:cNvSpPr txBox="1">
            <a:spLocks/>
          </p:cNvSpPr>
          <p:nvPr/>
        </p:nvSpPr>
        <p:spPr>
          <a:xfrm>
            <a:off x="7413171" y="2661276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dirty="0"/>
              <a:t>      </a:t>
            </a:r>
            <a:r>
              <a:rPr lang="en-US" dirty="0" err="1"/>
              <a:t>Gemischte</a:t>
            </a:r>
            <a:r>
              <a:rPr lang="en-US" dirty="0"/>
              <a:t> </a:t>
            </a:r>
            <a:r>
              <a:rPr lang="en-US" dirty="0" err="1"/>
              <a:t>Gruppe</a:t>
            </a:r>
            <a:r>
              <a:rPr lang="en-US" dirty="0"/>
              <a:t> - </a:t>
            </a:r>
            <a:r>
              <a:rPr lang="en-US" dirty="0" err="1"/>
              <a:t>gro</a:t>
            </a:r>
            <a:r>
              <a:rPr lang="en-US" dirty="0" err="1">
                <a:ea typeface="+mn-lt"/>
                <a:cs typeface="+mn-lt"/>
              </a:rPr>
              <a:t>ß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72" y="3219390"/>
            <a:ext cx="3828082" cy="28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>
                <a:latin typeface="Bahnschrift" panose="020B0502040204020203" pitchFamily="34" charset="0"/>
              </a:rPr>
              <a:t>Vorschulprogramm</a:t>
            </a:r>
            <a:endParaRPr lang="hr-HR" b="1" dirty="0">
              <a:latin typeface="Bahnschrift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har char="•"/>
            </a:pPr>
            <a:r>
              <a:rPr lang="en-US" dirty="0">
                <a:cs typeface="Calibri" panose="020F0502020204030204"/>
              </a:rPr>
              <a:t>250 </a:t>
            </a:r>
            <a:r>
              <a:rPr lang="en-US" dirty="0" err="1">
                <a:cs typeface="Calibri" panose="020F0502020204030204"/>
              </a:rPr>
              <a:t>Stunden</a:t>
            </a:r>
            <a:endParaRPr lang="hr-HR" dirty="0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 err="1">
                <a:cs typeface="Calibri" panose="020F0502020204030204"/>
              </a:rPr>
              <a:t>Graphomotori</a:t>
            </a:r>
            <a:r>
              <a:rPr lang="hr-HR" dirty="0">
                <a:cs typeface="Calibri" panose="020F0502020204030204"/>
              </a:rPr>
              <a:t>k</a:t>
            </a:r>
          </a:p>
          <a:p>
            <a:pPr marL="342900" indent="-342900">
              <a:buChar char="•"/>
            </a:pPr>
            <a:r>
              <a:rPr lang="en-US" dirty="0" err="1">
                <a:cs typeface="Calibri" panose="020F0502020204030204"/>
              </a:rPr>
              <a:t>Feinmotori</a:t>
            </a:r>
            <a:r>
              <a:rPr lang="hr-HR" dirty="0">
                <a:cs typeface="Calibri" panose="020F0502020204030204"/>
              </a:rPr>
              <a:t>k</a:t>
            </a:r>
          </a:p>
          <a:p>
            <a:pPr marL="342900" indent="-342900">
              <a:buChar char="•"/>
            </a:pPr>
            <a:r>
              <a:rPr lang="en-US" dirty="0" err="1">
                <a:cs typeface="Calibri" panose="020F0502020204030204"/>
              </a:rPr>
              <a:t>emotionale</a:t>
            </a:r>
            <a:r>
              <a:rPr lang="en-US" dirty="0">
                <a:cs typeface="Calibri" panose="020F0502020204030204"/>
              </a:rPr>
              <a:t> und </a:t>
            </a:r>
            <a:r>
              <a:rPr lang="en-US" dirty="0" err="1">
                <a:cs typeface="Calibri" panose="020F0502020204030204"/>
              </a:rPr>
              <a:t>soziale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Entwicklung</a:t>
            </a:r>
            <a:endParaRPr lang="hr-HR" dirty="0">
              <a:cs typeface="Calibri" panose="020F0502020204030204"/>
            </a:endParaRPr>
          </a:p>
          <a:p>
            <a:pPr marL="342900" indent="-342900">
              <a:buFont typeface="Franklin Gothic Book" panose="020B0503020102020204" pitchFamily="34" charset="0"/>
              <a:buChar char="•"/>
            </a:pPr>
            <a:r>
              <a:rPr lang="hr-HR" dirty="0" err="1">
                <a:latin typeface="+mj-lt"/>
                <a:cs typeface="Calibri" panose="020F0502020204030204"/>
              </a:rPr>
              <a:t>Projektkompetenzen</a:t>
            </a:r>
            <a:endParaRPr lang="hr-HR" dirty="0">
              <a:latin typeface="+mj-lt"/>
              <a:cs typeface="Calibri" panose="020F0502020204030204"/>
            </a:endParaRPr>
          </a:p>
          <a:p>
            <a:pPr marL="342900" indent="-342900">
              <a:buChar char="•"/>
            </a:pPr>
            <a:endParaRPr lang="hr-HR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45" y="418181"/>
            <a:ext cx="1225402" cy="1207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216" y="502058"/>
            <a:ext cx="1626824" cy="12850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189" y="1933786"/>
            <a:ext cx="3102428" cy="43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Condensed" panose="020B0502040204020203" pitchFamily="34" charset="0"/>
              </a:rPr>
              <a:t>Kindergarten</a:t>
            </a:r>
            <a:r>
              <a:rPr lang="hr-HR" dirty="0">
                <a:latin typeface="Bahnschrift SemiBold Condensed" panose="020B0502040204020203" pitchFamily="34" charset="0"/>
              </a:rPr>
              <a:t> „</a:t>
            </a:r>
            <a:r>
              <a:rPr lang="hr-HR" dirty="0" err="1">
                <a:latin typeface="Bahnschrift SemiBold Condensed" panose="020B0502040204020203" pitchFamily="34" charset="0"/>
              </a:rPr>
              <a:t>Škrinjica</a:t>
            </a:r>
            <a:r>
              <a:rPr lang="hr-HR" dirty="0">
                <a:latin typeface="Bahnschrift SemiBold Condensed" panose="020B0502040204020203" pitchFamily="34" charset="0"/>
              </a:rPr>
              <a:t>” </a:t>
            </a:r>
            <a:r>
              <a:rPr lang="en-US" dirty="0">
                <a:latin typeface="Bahnschrift SemiBold Condensed" panose="020B0502040204020203" pitchFamily="34" charset="0"/>
              </a:rPr>
              <a:t> </a:t>
            </a:r>
            <a:r>
              <a:rPr lang="hr-HR" dirty="0">
                <a:latin typeface="Bahnschrift SemiBold Condensed" panose="020B0502040204020203" pitchFamily="34" charset="0"/>
              </a:rPr>
              <a:t/>
            </a:r>
            <a:br>
              <a:rPr lang="hr-HR" dirty="0">
                <a:latin typeface="Bahnschrift SemiBold Condensed" panose="020B0502040204020203" pitchFamily="34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8348" indent="-342900">
              <a:buFont typeface="Wingdings" panose="05000000000000000000" pitchFamily="2" charset="2"/>
              <a:buChar char="§"/>
            </a:pPr>
            <a:r>
              <a:rPr lang="en-US" dirty="0" err="1"/>
              <a:t>Fremdsprachen</a:t>
            </a:r>
            <a:endParaRPr lang="en-US" dirty="0">
              <a:cs typeface="Calibri"/>
            </a:endParaRPr>
          </a:p>
          <a:p>
            <a:pPr marL="498348" indent="-342900">
              <a:buFont typeface="Wingdings" panose="05000000000000000000" pitchFamily="2" charset="2"/>
              <a:buChar char="§"/>
            </a:pPr>
            <a:r>
              <a:rPr lang="en-US" dirty="0" err="1"/>
              <a:t>Ausfl</a:t>
            </a:r>
            <a:r>
              <a:rPr lang="hr-HR" dirty="0"/>
              <a:t>ü</a:t>
            </a:r>
            <a:r>
              <a:rPr lang="en-US" dirty="0" err="1"/>
              <a:t>ge</a:t>
            </a:r>
            <a:r>
              <a:rPr lang="hr-HR" dirty="0"/>
              <a:t> (</a:t>
            </a:r>
            <a:r>
              <a:rPr lang="hr-HR" dirty="0" err="1"/>
              <a:t>Bildungs</a:t>
            </a:r>
            <a:r>
              <a:rPr lang="hr-HR" dirty="0"/>
              <a:t>-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Kulturinstitutionen</a:t>
            </a:r>
            <a:r>
              <a:rPr lang="hr-HR" dirty="0"/>
              <a:t>)</a:t>
            </a:r>
            <a:endParaRPr lang="en-US" dirty="0">
              <a:cs typeface="Calibri"/>
            </a:endParaRPr>
          </a:p>
          <a:p>
            <a:pPr marL="498348" indent="-342900">
              <a:buFont typeface="Wingdings" panose="05000000000000000000" pitchFamily="2" charset="2"/>
              <a:buChar char="§"/>
            </a:pPr>
            <a:r>
              <a:rPr lang="en-US" dirty="0" err="1"/>
              <a:t>Feste</a:t>
            </a:r>
            <a:endParaRPr lang="en-US" dirty="0"/>
          </a:p>
          <a:p>
            <a:pPr marL="498348" indent="-342900">
              <a:buFont typeface="Wingdings" panose="05000000000000000000" pitchFamily="2" charset="2"/>
              <a:buChar char="§"/>
            </a:pPr>
            <a:r>
              <a:rPr lang="en-US" dirty="0" err="1"/>
              <a:t>Arbeit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Verb</a:t>
            </a:r>
            <a:r>
              <a:rPr lang="hr-HR" dirty="0"/>
              <a:t>ä</a:t>
            </a:r>
            <a:r>
              <a:rPr lang="en-US" dirty="0" err="1"/>
              <a:t>nden</a:t>
            </a:r>
            <a:r>
              <a:rPr lang="hr-HR" dirty="0"/>
              <a:t>, </a:t>
            </a:r>
            <a:r>
              <a:rPr lang="en-US" dirty="0" err="1"/>
              <a:t>mit</a:t>
            </a:r>
            <a:r>
              <a:rPr lang="en-US" dirty="0"/>
              <a:t> </a:t>
            </a:r>
            <a:r>
              <a:rPr lang="en-US" dirty="0" err="1"/>
              <a:t>andere</a:t>
            </a:r>
            <a:r>
              <a:rPr lang="hr-HR" dirty="0"/>
              <a:t>n</a:t>
            </a:r>
            <a:r>
              <a:rPr lang="en-US" dirty="0"/>
              <a:t> </a:t>
            </a:r>
            <a:r>
              <a:rPr lang="en-US" dirty="0" err="1"/>
              <a:t>Kinderg</a:t>
            </a:r>
            <a:r>
              <a:rPr lang="hr-HR" dirty="0"/>
              <a:t>ä</a:t>
            </a:r>
            <a:r>
              <a:rPr lang="en-US" dirty="0" err="1"/>
              <a:t>rten</a:t>
            </a:r>
            <a:r>
              <a:rPr lang="hr-HR" dirty="0"/>
              <a:t>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Gemeinde</a:t>
            </a:r>
            <a:endParaRPr lang="hr-HR" dirty="0"/>
          </a:p>
          <a:p>
            <a:pPr marL="498348" indent="-342900">
              <a:buFont typeface="Wingdings" panose="05000000000000000000" pitchFamily="2" charset="2"/>
              <a:buChar char="§"/>
            </a:pPr>
            <a:r>
              <a:rPr lang="hr-HR" dirty="0"/>
              <a:t>                                        </a:t>
            </a:r>
            <a:r>
              <a:rPr lang="hr-HR" sz="1400" dirty="0" err="1"/>
              <a:t>Fremdsprachenecke</a:t>
            </a:r>
            <a:endParaRPr lang="hr-HR" sz="1400" dirty="0"/>
          </a:p>
          <a:p>
            <a:pPr marL="498348" indent="-342900">
              <a:buFont typeface="Wingdings" panose="05000000000000000000" pitchFamily="2" charset="2"/>
              <a:buChar char="§"/>
            </a:pPr>
            <a:endParaRPr lang="hr-HR" dirty="0"/>
          </a:p>
          <a:p>
            <a:pPr marL="498348" indent="-342900">
              <a:buFont typeface="Wingdings" panose="05000000000000000000" pitchFamily="2" charset="2"/>
              <a:buChar char="§"/>
            </a:pPr>
            <a:endParaRPr lang="hr-HR" dirty="0"/>
          </a:p>
          <a:p>
            <a:pPr marL="498348" indent="-342900">
              <a:buFont typeface="Wingdings" panose="05000000000000000000" pitchFamily="2" charset="2"/>
              <a:buChar char="§"/>
            </a:pPr>
            <a:r>
              <a:rPr lang="hr-HR" dirty="0"/>
              <a:t>                                             </a:t>
            </a:r>
            <a:r>
              <a:rPr lang="hr-HR" sz="1400" dirty="0" err="1"/>
              <a:t>Teilnahme</a:t>
            </a:r>
            <a:r>
              <a:rPr lang="hr-HR" sz="1400" dirty="0"/>
              <a:t> </a:t>
            </a:r>
            <a:r>
              <a:rPr lang="hr-HR" sz="1400" dirty="0" err="1"/>
              <a:t>an</a:t>
            </a:r>
            <a:r>
              <a:rPr lang="hr-HR" sz="1400" dirty="0"/>
              <a:t> </a:t>
            </a:r>
            <a:r>
              <a:rPr lang="hr-HR" sz="1400" dirty="0" err="1"/>
              <a:t>den</a:t>
            </a:r>
            <a:r>
              <a:rPr lang="hr-HR" sz="1400" dirty="0"/>
              <a:t> XVI. </a:t>
            </a:r>
            <a:r>
              <a:rPr lang="hr-HR" sz="1400" dirty="0" err="1"/>
              <a:t>Theaterspielen</a:t>
            </a:r>
            <a:r>
              <a:rPr lang="hr-HR" sz="1400" dirty="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85" y="497435"/>
            <a:ext cx="1219306" cy="1207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146" y="418181"/>
            <a:ext cx="1627773" cy="12863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626" y="4040293"/>
            <a:ext cx="2289300" cy="1827107"/>
          </a:xfrm>
          <a:prstGeom prst="rect">
            <a:avLst/>
          </a:prstGeom>
        </p:spPr>
      </p:pic>
      <p:pic>
        <p:nvPicPr>
          <p:cNvPr id="8" name="Picture 4" descr="https://lh3.googleusercontent.com/9X8D9LFTsTkTgARdK_STTwOKy9nSKewoWgPn0eKgMKKOFMDIU82U6k0KqVXBPeWwMIlKynjvkCOY-fwdFTCpNTPDUwEglGWKdCG7odw1RGebCuagkLpgfCRUbzN1qH0OZlnIP8h9AMQ_O-gVl6uFnx1NzsngFLXuO9Pbg5vnvL6XBGnGZkHt_QPJxM-ZNiq3i_0JlBMPdcOxryDrLB9nYLdbzU93w9s-Bd_sjyfxOsIGBhVLCe4aytfqaZLFIKfRgWygKjCNyYwCsejbRXRP-uYXV4KBbY95_OLVErr6XziYe_OOAfMCtOnWyvrpOoSmLyeQJDY-rFIf0Fkzn1NAnWpTUX1owp0JTYzRroVwXQp-f6zxsWcmNIRTNnVhc3yPzuTtdnm-7yEvg7NcJi-wqDe28PwotTnxbj4odKUdv0OagYCjc3ZMm7Rh9WB6YdL67wl5r8b6juoWQQcS1AQFd8T4_CmpNiR4VusbrLlcrtPIpQRixGDlGGMmgszYUElP5LB-wD7C07XY6iVVcBwvzW_9ZyJwv3WykhF-jyiudXrJEABTBiOZU9Utgh8y6tmaY0V0LFXXTrT9fU_4p1BWv6B4BUo4bCXFX7aZnyzTav1tXd7NkjY3cojyVXeHH82ppfmvjifnFCsdp-wqPJlv4x9UKsx-FDHZRSYrPSOhisqWCQGWDrbnl7_edIfZWdLwS8ozcU3PhtVKyo1z9e74yIhK6TXiNK13m_5GWoAXz-VE9JoykA=w915-h608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17" y="3918858"/>
            <a:ext cx="3997235" cy="26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relica udesno 8"/>
          <p:cNvSpPr/>
          <p:nvPr/>
        </p:nvSpPr>
        <p:spPr>
          <a:xfrm rot="9311183">
            <a:off x="4415246" y="4415246"/>
            <a:ext cx="914400" cy="53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 udesno 9"/>
          <p:cNvSpPr/>
          <p:nvPr/>
        </p:nvSpPr>
        <p:spPr>
          <a:xfrm rot="1065660">
            <a:off x="6736895" y="5779085"/>
            <a:ext cx="1239257" cy="570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34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err="1">
                <a:latin typeface="Bahnschrift" panose="020B0502040204020203" pitchFamily="34" charset="0"/>
              </a:rPr>
              <a:t>Was</a:t>
            </a:r>
            <a:r>
              <a:rPr lang="hr-HR" dirty="0">
                <a:latin typeface="Bahnschrift" panose="020B0502040204020203" pitchFamily="34" charset="0"/>
              </a:rPr>
              <a:t> </a:t>
            </a:r>
            <a:r>
              <a:rPr lang="hr-HR" dirty="0" err="1">
                <a:latin typeface="Bahnschrift" panose="020B0502040204020203" pitchFamily="34" charset="0"/>
              </a:rPr>
              <a:t>machen</a:t>
            </a:r>
            <a:r>
              <a:rPr lang="hr-HR" dirty="0">
                <a:latin typeface="Bahnschrift" panose="020B0502040204020203" pitchFamily="34" charset="0"/>
              </a:rPr>
              <a:t> </a:t>
            </a:r>
            <a:r>
              <a:rPr lang="hr-HR" dirty="0" err="1">
                <a:latin typeface="Bahnschrift" panose="020B0502040204020203" pitchFamily="34" charset="0"/>
              </a:rPr>
              <a:t>wir</a:t>
            </a:r>
            <a:r>
              <a:rPr lang="hr-HR" dirty="0">
                <a:latin typeface="Bahnschrift" panose="020B0502040204020203" pitchFamily="34" charset="0"/>
              </a:rPr>
              <a:t> im </a:t>
            </a:r>
            <a:r>
              <a:rPr lang="hr-HR" dirty="0" err="1">
                <a:latin typeface="Bahnschrift" panose="020B0502040204020203" pitchFamily="34" charset="0"/>
              </a:rPr>
              <a:t>Kindergarten</a:t>
            </a:r>
            <a:r>
              <a:rPr lang="hr-HR" dirty="0">
                <a:latin typeface="Bahnschrift" panose="020B0502040204020203" pitchFamily="34" charset="0"/>
              </a:rPr>
              <a:t>?</a:t>
            </a:r>
            <a:br>
              <a:rPr lang="hr-HR" dirty="0">
                <a:latin typeface="Bahnschrift" panose="020B0502040204020203" pitchFamily="34" charset="0"/>
              </a:rPr>
            </a:br>
            <a:endParaRPr lang="hr-HR" sz="2200" dirty="0">
              <a:latin typeface="Bahnschrift" panose="020B0502040204020203" pitchFamily="34" charset="0"/>
            </a:endParaRPr>
          </a:p>
        </p:txBody>
      </p:sp>
      <p:sp>
        <p:nvSpPr>
          <p:cNvPr id="5" name="Podnaslov 2"/>
          <p:cNvSpPr>
            <a:spLocks noGrp="1"/>
          </p:cNvSpPr>
          <p:nvPr>
            <p:ph idx="1"/>
          </p:nvPr>
        </p:nvSpPr>
        <p:spPr>
          <a:xfrm>
            <a:off x="1371600" y="1708800"/>
            <a:ext cx="45720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 </a:t>
            </a:r>
            <a:r>
              <a:rPr lang="hr-HR" sz="2000" dirty="0" err="1"/>
              <a:t>Das</a:t>
            </a:r>
            <a:r>
              <a:rPr lang="hr-HR" sz="2000" dirty="0"/>
              <a:t> m</a:t>
            </a:r>
            <a:r>
              <a:rPr lang="de-DE" sz="2000" dirty="0"/>
              <a:t>ö</a:t>
            </a:r>
            <a:r>
              <a:rPr lang="hr-HR" sz="2000" dirty="0"/>
              <a:t>gen </a:t>
            </a:r>
            <a:r>
              <a:rPr lang="hr-HR" dirty="0" err="1"/>
              <a:t>wir</a:t>
            </a:r>
            <a:r>
              <a:rPr lang="hr-HR" sz="2000" dirty="0"/>
              <a:t>:</a:t>
            </a:r>
          </a:p>
          <a:p>
            <a:r>
              <a:rPr lang="hr-HR" sz="2000" dirty="0"/>
              <a:t>spielen mit Dinosaurier</a:t>
            </a:r>
            <a:r>
              <a:rPr lang="de-AT" sz="2000" dirty="0"/>
              <a:t>n</a:t>
            </a:r>
            <a:r>
              <a:rPr lang="hr-HR" sz="2000" dirty="0"/>
              <a:t>, Puppen, Brettspiele</a:t>
            </a:r>
            <a:r>
              <a:rPr lang="de-AT" sz="2000" dirty="0"/>
              <a:t>n</a:t>
            </a:r>
            <a:r>
              <a:rPr lang="hr-HR" sz="2000" dirty="0"/>
              <a:t> und mit den anderen Kindern</a:t>
            </a:r>
            <a:endParaRPr lang="hr-HR" dirty="0"/>
          </a:p>
          <a:p>
            <a:r>
              <a:rPr lang="hr-HR" sz="2000" dirty="0"/>
              <a:t> am </a:t>
            </a:r>
            <a:r>
              <a:rPr lang="hr-HR" dirty="0" err="1"/>
              <a:t>liebsten</a:t>
            </a:r>
            <a:r>
              <a:rPr lang="hr-HR" sz="2000" dirty="0"/>
              <a:t> </a:t>
            </a:r>
            <a:r>
              <a:rPr lang="hr-HR" sz="2000" dirty="0" err="1"/>
              <a:t>spielen</a:t>
            </a:r>
            <a:r>
              <a:rPr lang="hr-HR" sz="2000" dirty="0"/>
              <a:t> </a:t>
            </a:r>
            <a:r>
              <a:rPr lang="hr-HR" dirty="0" err="1"/>
              <a:t>wir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hr-HR" sz="2000" dirty="0" err="1"/>
              <a:t>der</a:t>
            </a:r>
            <a:r>
              <a:rPr lang="hr-HR" sz="2000" dirty="0"/>
              <a:t> </a:t>
            </a:r>
            <a:r>
              <a:rPr lang="hr-HR" sz="2000" dirty="0" err="1"/>
              <a:t>Küche</a:t>
            </a:r>
            <a:r>
              <a:rPr lang="hr-HR" sz="2000" dirty="0"/>
              <a:t> </a:t>
            </a:r>
            <a:r>
              <a:rPr lang="hr-HR" sz="2000" dirty="0" err="1"/>
              <a:t>und</a:t>
            </a:r>
            <a:r>
              <a:rPr lang="hr-HR" sz="2000" dirty="0"/>
              <a:t> malen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25" y="3883178"/>
            <a:ext cx="2225233" cy="26093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180">
            <a:off x="3890216" y="3822525"/>
            <a:ext cx="1439865" cy="2879730"/>
          </a:xfrm>
          <a:prstGeom prst="rect">
            <a:avLst/>
          </a:prstGeom>
        </p:spPr>
      </p:pic>
      <p:sp>
        <p:nvSpPr>
          <p:cNvPr id="8" name="Rezervirano mjesto sadržaja 3"/>
          <p:cNvSpPr txBox="1">
            <a:spLocks/>
          </p:cNvSpPr>
          <p:nvPr/>
        </p:nvSpPr>
        <p:spPr>
          <a:xfrm>
            <a:off x="7326283" y="1581837"/>
            <a:ext cx="4976552" cy="4169885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hr-HR" dirty="0" err="1"/>
              <a:t>Das</a:t>
            </a:r>
            <a:r>
              <a:rPr lang="hr-HR" dirty="0"/>
              <a:t> m</a:t>
            </a:r>
            <a:r>
              <a:rPr lang="de-DE" dirty="0"/>
              <a:t>ö</a:t>
            </a:r>
            <a:r>
              <a:rPr lang="hr-HR" dirty="0"/>
              <a:t>gen </a:t>
            </a:r>
            <a:r>
              <a:rPr lang="hr-HR" dirty="0" err="1"/>
              <a:t>wir</a:t>
            </a:r>
            <a:r>
              <a:rPr lang="hr-HR" dirty="0"/>
              <a:t> </a:t>
            </a:r>
            <a:r>
              <a:rPr lang="hr-HR" dirty="0" err="1"/>
              <a:t>nicht</a:t>
            </a:r>
            <a:r>
              <a:rPr lang="hr-HR" dirty="0"/>
              <a:t>:</a:t>
            </a:r>
          </a:p>
          <a:p>
            <a:r>
              <a:rPr lang="hr-HR" dirty="0" err="1"/>
              <a:t>schlafen</a:t>
            </a:r>
            <a:r>
              <a:rPr lang="hr-HR" dirty="0"/>
              <a:t> </a:t>
            </a:r>
            <a:r>
              <a:rPr lang="hr-HR" dirty="0" err="1"/>
              <a:t>müssen</a:t>
            </a:r>
            <a:endParaRPr lang="hr-HR" dirty="0"/>
          </a:p>
          <a:p>
            <a:r>
              <a:rPr lang="hr-HR" dirty="0" err="1"/>
              <a:t>aufr</a:t>
            </a:r>
            <a:r>
              <a:rPr lang="de-DE" altLang="sr-Latn-RS" dirty="0">
                <a:solidFill>
                  <a:srgbClr val="222222"/>
                </a:solidFill>
              </a:rPr>
              <a:t>ä</a:t>
            </a:r>
            <a:r>
              <a:rPr lang="hr-HR" altLang="sr-Latn-RS" dirty="0" err="1">
                <a:solidFill>
                  <a:srgbClr val="222222"/>
                </a:solidFill>
              </a:rPr>
              <a:t>umen</a:t>
            </a:r>
            <a:r>
              <a:rPr lang="hr-HR" altLang="sr-Latn-RS" dirty="0">
                <a:solidFill>
                  <a:srgbClr val="222222"/>
                </a:solidFill>
              </a:rPr>
              <a:t> </a:t>
            </a:r>
            <a:r>
              <a:rPr lang="hr-HR" altLang="sr-Latn-RS" dirty="0" err="1">
                <a:solidFill>
                  <a:srgbClr val="222222"/>
                </a:solidFill>
              </a:rPr>
              <a:t>müssen</a:t>
            </a:r>
            <a:endParaRPr lang="hr-HR" altLang="sr-Latn-RS" dirty="0">
              <a:solidFill>
                <a:srgbClr val="222222"/>
              </a:solidFill>
            </a:endParaRPr>
          </a:p>
          <a:p>
            <a:r>
              <a:rPr lang="hr-HR" altLang="sr-Latn-RS" dirty="0">
                <a:solidFill>
                  <a:srgbClr val="222222"/>
                </a:solidFill>
              </a:rPr>
              <a:t> </a:t>
            </a:r>
            <a:r>
              <a:rPr lang="hr-HR" altLang="sr-Latn-RS" dirty="0" err="1">
                <a:solidFill>
                  <a:srgbClr val="222222"/>
                </a:solidFill>
              </a:rPr>
              <a:t>und</a:t>
            </a:r>
            <a:r>
              <a:rPr lang="hr-HR" altLang="sr-Latn-RS" dirty="0">
                <a:solidFill>
                  <a:srgbClr val="222222"/>
                </a:solidFill>
              </a:rPr>
              <a:t> </a:t>
            </a:r>
            <a:r>
              <a:rPr lang="hr-HR" altLang="sr-Latn-RS" dirty="0" err="1">
                <a:solidFill>
                  <a:srgbClr val="222222"/>
                </a:solidFill>
              </a:rPr>
              <a:t>wir</a:t>
            </a:r>
            <a:r>
              <a:rPr lang="hr-HR" altLang="sr-Latn-RS" dirty="0">
                <a:solidFill>
                  <a:srgbClr val="222222"/>
                </a:solidFill>
              </a:rPr>
              <a:t> m</a:t>
            </a:r>
            <a:r>
              <a:rPr lang="de-DE" dirty="0"/>
              <a:t>ö</a:t>
            </a:r>
            <a:r>
              <a:rPr lang="hr-HR" dirty="0"/>
              <a:t>gen </a:t>
            </a:r>
            <a:r>
              <a:rPr lang="hr-HR" dirty="0" err="1"/>
              <a:t>es</a:t>
            </a:r>
            <a:r>
              <a:rPr lang="hr-HR" dirty="0"/>
              <a:t> </a:t>
            </a:r>
            <a:r>
              <a:rPr lang="hr-HR" dirty="0" err="1"/>
              <a:t>nicht</a:t>
            </a:r>
            <a:r>
              <a:rPr lang="hr-HR" dirty="0"/>
              <a:t>, </a:t>
            </a:r>
            <a:r>
              <a:rPr lang="hr-HR" dirty="0" err="1"/>
              <a:t>wenn</a:t>
            </a:r>
            <a:r>
              <a:rPr lang="hr-HR" dirty="0"/>
              <a:t> </a:t>
            </a:r>
            <a:r>
              <a:rPr lang="hr-HR" dirty="0" err="1"/>
              <a:t>unsere</a:t>
            </a:r>
            <a:r>
              <a:rPr lang="hr-HR" dirty="0"/>
              <a:t> </a:t>
            </a:r>
            <a:r>
              <a:rPr lang="hr-HR" dirty="0" err="1"/>
              <a:t>Eltern</a:t>
            </a:r>
            <a:r>
              <a:rPr lang="hr-HR" dirty="0"/>
              <a:t> </a:t>
            </a:r>
            <a:r>
              <a:rPr lang="hr-HR" dirty="0" err="1"/>
              <a:t>uns</a:t>
            </a:r>
            <a:r>
              <a:rPr lang="hr-HR" dirty="0"/>
              <a:t> im </a:t>
            </a:r>
            <a:r>
              <a:rPr lang="hr-HR" dirty="0" err="1"/>
              <a:t>Kindergarten</a:t>
            </a:r>
            <a:r>
              <a:rPr lang="hr-HR" dirty="0"/>
              <a:t> </a:t>
            </a:r>
            <a:r>
              <a:rPr lang="hr-HR" dirty="0" err="1"/>
              <a:t>lassen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15" y="4065063"/>
            <a:ext cx="2955802" cy="221573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588">
            <a:off x="10071311" y="3976755"/>
            <a:ext cx="1653919" cy="220522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99" y="82243"/>
            <a:ext cx="1225402" cy="120711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1146" y="217552"/>
            <a:ext cx="162777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TM10001105[[fn=Obrezivanje]]</Template>
  <TotalTime>136</TotalTime>
  <Words>301</Words>
  <Application>Microsoft Office PowerPoint</Application>
  <PresentationFormat>Široki zaslon</PresentationFormat>
  <Paragraphs>70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9" baseType="lpstr">
      <vt:lpstr>Bahnschrift</vt:lpstr>
      <vt:lpstr>Bahnschrift SemiBold Condensed</vt:lpstr>
      <vt:lpstr>Calibri</vt:lpstr>
      <vt:lpstr>Calibri Light</vt:lpstr>
      <vt:lpstr>Franklin Gothic Book</vt:lpstr>
      <vt:lpstr>Wingdings</vt:lpstr>
      <vt:lpstr>Crop</vt:lpstr>
      <vt:lpstr>Bildungssysteme in Europa – vom Kindergarten bis zum Berufsleben</vt:lpstr>
      <vt:lpstr>PowerPoint prezentacija</vt:lpstr>
      <vt:lpstr>Was ist der Kindergarten?</vt:lpstr>
      <vt:lpstr>Was ist der Kindergarten?</vt:lpstr>
      <vt:lpstr>Kindergärten gibt es für drei Altersstufen:</vt:lpstr>
      <vt:lpstr>Kindergarten „Škrinjica”  </vt:lpstr>
      <vt:lpstr>Vorschulprogramm</vt:lpstr>
      <vt:lpstr>Kindergarten „Škrinjica”   </vt:lpstr>
      <vt:lpstr>Was machen wir im Kindergarten? </vt:lpstr>
      <vt:lpstr>Unser neuer Kindergarten</vt:lpstr>
      <vt:lpstr> VIELEN DANK FÜR EURE AUFMERKSAMKEIT! </vt:lpstr>
      <vt:lpstr>Quellen: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Bildungssysteme in Europa – vom Kindergarten bis zum Berufsleben</dc:title>
  <dc:creator>Lea Lesar</dc:creator>
  <cp:lastModifiedBy>Lea Lesar</cp:lastModifiedBy>
  <cp:revision>34</cp:revision>
  <dcterms:created xsi:type="dcterms:W3CDTF">2019-10-21T07:59:46Z</dcterms:created>
  <dcterms:modified xsi:type="dcterms:W3CDTF">2019-10-28T08:22:50Z</dcterms:modified>
</cp:coreProperties>
</file>