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57" r:id="rId3"/>
    <p:sldId id="260" r:id="rId4"/>
    <p:sldId id="261" r:id="rId5"/>
    <p:sldId id="258" r:id="rId6"/>
    <p:sldId id="259" r:id="rId7"/>
    <p:sldId id="285" r:id="rId8"/>
    <p:sldId id="262" r:id="rId9"/>
    <p:sldId id="286" r:id="rId10"/>
    <p:sldId id="317" r:id="rId11"/>
    <p:sldId id="263" r:id="rId12"/>
    <p:sldId id="264" r:id="rId13"/>
    <p:sldId id="266" r:id="rId14"/>
    <p:sldId id="287" r:id="rId15"/>
    <p:sldId id="267" r:id="rId16"/>
    <p:sldId id="269" r:id="rId17"/>
    <p:sldId id="268" r:id="rId18"/>
    <p:sldId id="279" r:id="rId19"/>
    <p:sldId id="270" r:id="rId20"/>
    <p:sldId id="271" r:id="rId21"/>
    <p:sldId id="288" r:id="rId22"/>
    <p:sldId id="318" r:id="rId23"/>
    <p:sldId id="272" r:id="rId24"/>
    <p:sldId id="273" r:id="rId25"/>
    <p:sldId id="274" r:id="rId26"/>
    <p:sldId id="275" r:id="rId27"/>
    <p:sldId id="276" r:id="rId28"/>
    <p:sldId id="277" r:id="rId29"/>
    <p:sldId id="278" r:id="rId30"/>
    <p:sldId id="280" r:id="rId31"/>
    <p:sldId id="281" r:id="rId32"/>
    <p:sldId id="289" r:id="rId33"/>
    <p:sldId id="296" r:id="rId34"/>
    <p:sldId id="290" r:id="rId35"/>
    <p:sldId id="291" r:id="rId36"/>
    <p:sldId id="292" r:id="rId37"/>
    <p:sldId id="293" r:id="rId38"/>
    <p:sldId id="294" r:id="rId39"/>
    <p:sldId id="295"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5" r:id="rId54"/>
    <p:sldId id="310" r:id="rId55"/>
    <p:sldId id="311" r:id="rId56"/>
    <p:sldId id="312" r:id="rId57"/>
    <p:sldId id="313" r:id="rId58"/>
    <p:sldId id="316" r:id="rId59"/>
    <p:sldId id="319" r:id="rId60"/>
  </p:sldIdLst>
  <p:sldSz cx="9144000" cy="6858000" type="screen4x3"/>
  <p:notesSz cx="6858000" cy="9144000"/>
  <p:defaultTextStyle>
    <a:defPPr>
      <a:defRPr lang="hr-HR"/>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a:srgbClr val="DDDDDD"/>
    <a:srgbClr val="666699"/>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1143000" y="1122363"/>
            <a:ext cx="6858000" cy="2387600"/>
          </a:xfrm>
        </p:spPr>
        <p:txBody>
          <a:bodyPr anchor="b"/>
          <a:lstStyle>
            <a:lvl1pPr algn="ctr">
              <a:defRPr sz="6000"/>
            </a:lvl1pPr>
          </a:lstStyle>
          <a:p>
            <a:r>
              <a:rPr lang="hr-HR" smtClean="0"/>
              <a:t>Uredite stil naslova matrice</a:t>
            </a:r>
            <a:endParaRPr lang="hr-HR"/>
          </a:p>
        </p:txBody>
      </p:sp>
      <p:sp>
        <p:nvSpPr>
          <p:cNvPr id="3" name="Podnaslov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smtClean="0"/>
              <a:t>Kliknite da biste uredili stil podnaslova matrice</a:t>
            </a:r>
            <a:endParaRPr lang="hr-HR"/>
          </a:p>
        </p:txBody>
      </p:sp>
      <p:sp>
        <p:nvSpPr>
          <p:cNvPr id="4" name="Rezervirano mjesto datuma 3"/>
          <p:cNvSpPr>
            <a:spLocks noGrp="1"/>
          </p:cNvSpPr>
          <p:nvPr>
            <p:ph type="dt" sz="half" idx="10"/>
          </p:nvPr>
        </p:nvSpPr>
        <p:spPr/>
        <p:txBody>
          <a:bodyPr/>
          <a:lstStyle>
            <a:lvl1pPr>
              <a:defRPr/>
            </a:lvl1pPr>
          </a:lstStyle>
          <a:p>
            <a:endParaRPr lang="hr-HR" altLang="sr-Latn-RS"/>
          </a:p>
        </p:txBody>
      </p:sp>
      <p:sp>
        <p:nvSpPr>
          <p:cNvPr id="5" name="Rezervirano mjesto podnožja 4"/>
          <p:cNvSpPr>
            <a:spLocks noGrp="1"/>
          </p:cNvSpPr>
          <p:nvPr>
            <p:ph type="ftr" sz="quarter" idx="11"/>
          </p:nvPr>
        </p:nvSpPr>
        <p:spPr/>
        <p:txBody>
          <a:bodyPr/>
          <a:lstStyle>
            <a:lvl1pPr>
              <a:defRPr/>
            </a:lvl1pPr>
          </a:lstStyle>
          <a:p>
            <a:endParaRPr lang="hr-HR" altLang="sr-Latn-RS"/>
          </a:p>
        </p:txBody>
      </p:sp>
      <p:sp>
        <p:nvSpPr>
          <p:cNvPr id="6" name="Rezervirano mjesto broja slajda 5"/>
          <p:cNvSpPr>
            <a:spLocks noGrp="1"/>
          </p:cNvSpPr>
          <p:nvPr>
            <p:ph type="sldNum" sz="quarter" idx="12"/>
          </p:nvPr>
        </p:nvSpPr>
        <p:spPr/>
        <p:txBody>
          <a:bodyPr/>
          <a:lstStyle>
            <a:lvl1pPr>
              <a:defRPr/>
            </a:lvl1pPr>
          </a:lstStyle>
          <a:p>
            <a:fld id="{EE0FE8FE-2F15-4BBF-B2A2-73FD3C5648A8}" type="slidenum">
              <a:rPr lang="hr-HR" altLang="sr-Latn-RS"/>
              <a:pPr/>
              <a:t>‹#›</a:t>
            </a:fld>
            <a:endParaRPr lang="hr-HR" altLang="sr-Latn-RS"/>
          </a:p>
        </p:txBody>
      </p:sp>
    </p:spTree>
    <p:extLst>
      <p:ext uri="{BB962C8B-B14F-4D97-AF65-F5344CB8AC3E}">
        <p14:creationId xmlns:p14="http://schemas.microsoft.com/office/powerpoint/2010/main" val="3157897073"/>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okomitog teksta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lvl1pPr>
              <a:defRPr/>
            </a:lvl1pPr>
          </a:lstStyle>
          <a:p>
            <a:endParaRPr lang="hr-HR" altLang="sr-Latn-RS"/>
          </a:p>
        </p:txBody>
      </p:sp>
      <p:sp>
        <p:nvSpPr>
          <p:cNvPr id="5" name="Rezervirano mjesto podnožja 4"/>
          <p:cNvSpPr>
            <a:spLocks noGrp="1"/>
          </p:cNvSpPr>
          <p:nvPr>
            <p:ph type="ftr" sz="quarter" idx="11"/>
          </p:nvPr>
        </p:nvSpPr>
        <p:spPr/>
        <p:txBody>
          <a:bodyPr/>
          <a:lstStyle>
            <a:lvl1pPr>
              <a:defRPr/>
            </a:lvl1pPr>
          </a:lstStyle>
          <a:p>
            <a:endParaRPr lang="hr-HR" altLang="sr-Latn-RS"/>
          </a:p>
        </p:txBody>
      </p:sp>
      <p:sp>
        <p:nvSpPr>
          <p:cNvPr id="6" name="Rezervirano mjesto broja slajda 5"/>
          <p:cNvSpPr>
            <a:spLocks noGrp="1"/>
          </p:cNvSpPr>
          <p:nvPr>
            <p:ph type="sldNum" sz="quarter" idx="12"/>
          </p:nvPr>
        </p:nvSpPr>
        <p:spPr/>
        <p:txBody>
          <a:bodyPr/>
          <a:lstStyle>
            <a:lvl1pPr>
              <a:defRPr/>
            </a:lvl1pPr>
          </a:lstStyle>
          <a:p>
            <a:fld id="{9BC825DB-933B-4E2E-865D-0533371CB549}" type="slidenum">
              <a:rPr lang="hr-HR" altLang="sr-Latn-RS"/>
              <a:pPr/>
              <a:t>‹#›</a:t>
            </a:fld>
            <a:endParaRPr lang="hr-HR" altLang="sr-Latn-RS"/>
          </a:p>
        </p:txBody>
      </p:sp>
    </p:spTree>
    <p:extLst>
      <p:ext uri="{BB962C8B-B14F-4D97-AF65-F5344CB8AC3E}">
        <p14:creationId xmlns:p14="http://schemas.microsoft.com/office/powerpoint/2010/main" val="2401809014"/>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8"/>
            <a:ext cx="2057400" cy="5851525"/>
          </a:xfrm>
        </p:spPr>
        <p:txBody>
          <a:bodyPr vert="eaVert"/>
          <a:lstStyle/>
          <a:p>
            <a:r>
              <a:rPr lang="hr-HR" smtClean="0"/>
              <a:t>Uredite stil naslova matrice</a:t>
            </a:r>
            <a:endParaRPr lang="hr-HR"/>
          </a:p>
        </p:txBody>
      </p:sp>
      <p:sp>
        <p:nvSpPr>
          <p:cNvPr id="3" name="Rezervirano mjesto okomitog teksta 2"/>
          <p:cNvSpPr>
            <a:spLocks noGrp="1"/>
          </p:cNvSpPr>
          <p:nvPr>
            <p:ph type="body" orient="vert" idx="1"/>
          </p:nvPr>
        </p:nvSpPr>
        <p:spPr>
          <a:xfrm>
            <a:off x="457200" y="274638"/>
            <a:ext cx="6019800" cy="5851525"/>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lvl1pPr>
              <a:defRPr/>
            </a:lvl1pPr>
          </a:lstStyle>
          <a:p>
            <a:endParaRPr lang="hr-HR" altLang="sr-Latn-RS"/>
          </a:p>
        </p:txBody>
      </p:sp>
      <p:sp>
        <p:nvSpPr>
          <p:cNvPr id="5" name="Rezervirano mjesto podnožja 4"/>
          <p:cNvSpPr>
            <a:spLocks noGrp="1"/>
          </p:cNvSpPr>
          <p:nvPr>
            <p:ph type="ftr" sz="quarter" idx="11"/>
          </p:nvPr>
        </p:nvSpPr>
        <p:spPr/>
        <p:txBody>
          <a:bodyPr/>
          <a:lstStyle>
            <a:lvl1pPr>
              <a:defRPr/>
            </a:lvl1pPr>
          </a:lstStyle>
          <a:p>
            <a:endParaRPr lang="hr-HR" altLang="sr-Latn-RS"/>
          </a:p>
        </p:txBody>
      </p:sp>
      <p:sp>
        <p:nvSpPr>
          <p:cNvPr id="6" name="Rezervirano mjesto broja slajda 5"/>
          <p:cNvSpPr>
            <a:spLocks noGrp="1"/>
          </p:cNvSpPr>
          <p:nvPr>
            <p:ph type="sldNum" sz="quarter" idx="12"/>
          </p:nvPr>
        </p:nvSpPr>
        <p:spPr/>
        <p:txBody>
          <a:bodyPr/>
          <a:lstStyle>
            <a:lvl1pPr>
              <a:defRPr/>
            </a:lvl1pPr>
          </a:lstStyle>
          <a:p>
            <a:fld id="{C41DA7DB-013C-467B-BE23-D721796EA55E}" type="slidenum">
              <a:rPr lang="hr-HR" altLang="sr-Latn-RS"/>
              <a:pPr/>
              <a:t>‹#›</a:t>
            </a:fld>
            <a:endParaRPr lang="hr-HR" altLang="sr-Latn-RS"/>
          </a:p>
        </p:txBody>
      </p:sp>
    </p:spTree>
    <p:extLst>
      <p:ext uri="{BB962C8B-B14F-4D97-AF65-F5344CB8AC3E}">
        <p14:creationId xmlns:p14="http://schemas.microsoft.com/office/powerpoint/2010/main" val="279564327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lvl1pPr>
              <a:defRPr/>
            </a:lvl1pPr>
          </a:lstStyle>
          <a:p>
            <a:endParaRPr lang="hr-HR" altLang="sr-Latn-RS"/>
          </a:p>
        </p:txBody>
      </p:sp>
      <p:sp>
        <p:nvSpPr>
          <p:cNvPr id="5" name="Rezervirano mjesto podnožja 4"/>
          <p:cNvSpPr>
            <a:spLocks noGrp="1"/>
          </p:cNvSpPr>
          <p:nvPr>
            <p:ph type="ftr" sz="quarter" idx="11"/>
          </p:nvPr>
        </p:nvSpPr>
        <p:spPr/>
        <p:txBody>
          <a:bodyPr/>
          <a:lstStyle>
            <a:lvl1pPr>
              <a:defRPr/>
            </a:lvl1pPr>
          </a:lstStyle>
          <a:p>
            <a:endParaRPr lang="hr-HR" altLang="sr-Latn-RS"/>
          </a:p>
        </p:txBody>
      </p:sp>
      <p:sp>
        <p:nvSpPr>
          <p:cNvPr id="6" name="Rezervirano mjesto broja slajda 5"/>
          <p:cNvSpPr>
            <a:spLocks noGrp="1"/>
          </p:cNvSpPr>
          <p:nvPr>
            <p:ph type="sldNum" sz="quarter" idx="12"/>
          </p:nvPr>
        </p:nvSpPr>
        <p:spPr/>
        <p:txBody>
          <a:bodyPr/>
          <a:lstStyle>
            <a:lvl1pPr>
              <a:defRPr/>
            </a:lvl1pPr>
          </a:lstStyle>
          <a:p>
            <a:fld id="{00DC2986-FBC3-4239-9010-61D22F288722}" type="slidenum">
              <a:rPr lang="hr-HR" altLang="sr-Latn-RS"/>
              <a:pPr/>
              <a:t>‹#›</a:t>
            </a:fld>
            <a:endParaRPr lang="hr-HR" altLang="sr-Latn-RS"/>
          </a:p>
        </p:txBody>
      </p:sp>
    </p:spTree>
    <p:extLst>
      <p:ext uri="{BB962C8B-B14F-4D97-AF65-F5344CB8AC3E}">
        <p14:creationId xmlns:p14="http://schemas.microsoft.com/office/powerpoint/2010/main" val="239262627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Naslov 1"/>
          <p:cNvSpPr>
            <a:spLocks noGrp="1"/>
          </p:cNvSpPr>
          <p:nvPr>
            <p:ph type="title"/>
          </p:nvPr>
        </p:nvSpPr>
        <p:spPr>
          <a:xfrm>
            <a:off x="623888" y="1709738"/>
            <a:ext cx="7886700" cy="2852737"/>
          </a:xfrm>
        </p:spPr>
        <p:txBody>
          <a:bodyPr anchor="b"/>
          <a:lstStyle>
            <a:lvl1pPr>
              <a:defRPr sz="6000"/>
            </a:lvl1pPr>
          </a:lstStyle>
          <a:p>
            <a:r>
              <a:rPr lang="hr-HR" smtClean="0"/>
              <a:t>Uredite stil naslova matrice</a:t>
            </a:r>
            <a:endParaRPr lang="hr-HR"/>
          </a:p>
        </p:txBody>
      </p:sp>
      <p:sp>
        <p:nvSpPr>
          <p:cNvPr id="3" name="Rezervirano mjesto teksta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hr-HR" smtClean="0"/>
              <a:t>Uredite stilove teksta matrice</a:t>
            </a:r>
          </a:p>
        </p:txBody>
      </p:sp>
      <p:sp>
        <p:nvSpPr>
          <p:cNvPr id="4" name="Rezervirano mjesto datuma 3"/>
          <p:cNvSpPr>
            <a:spLocks noGrp="1"/>
          </p:cNvSpPr>
          <p:nvPr>
            <p:ph type="dt" sz="half" idx="10"/>
          </p:nvPr>
        </p:nvSpPr>
        <p:spPr/>
        <p:txBody>
          <a:bodyPr/>
          <a:lstStyle>
            <a:lvl1pPr>
              <a:defRPr/>
            </a:lvl1pPr>
          </a:lstStyle>
          <a:p>
            <a:endParaRPr lang="hr-HR" altLang="sr-Latn-RS"/>
          </a:p>
        </p:txBody>
      </p:sp>
      <p:sp>
        <p:nvSpPr>
          <p:cNvPr id="5" name="Rezervirano mjesto podnožja 4"/>
          <p:cNvSpPr>
            <a:spLocks noGrp="1"/>
          </p:cNvSpPr>
          <p:nvPr>
            <p:ph type="ftr" sz="quarter" idx="11"/>
          </p:nvPr>
        </p:nvSpPr>
        <p:spPr/>
        <p:txBody>
          <a:bodyPr/>
          <a:lstStyle>
            <a:lvl1pPr>
              <a:defRPr/>
            </a:lvl1pPr>
          </a:lstStyle>
          <a:p>
            <a:endParaRPr lang="hr-HR" altLang="sr-Latn-RS"/>
          </a:p>
        </p:txBody>
      </p:sp>
      <p:sp>
        <p:nvSpPr>
          <p:cNvPr id="6" name="Rezervirano mjesto broja slajda 5"/>
          <p:cNvSpPr>
            <a:spLocks noGrp="1"/>
          </p:cNvSpPr>
          <p:nvPr>
            <p:ph type="sldNum" sz="quarter" idx="12"/>
          </p:nvPr>
        </p:nvSpPr>
        <p:spPr/>
        <p:txBody>
          <a:bodyPr/>
          <a:lstStyle>
            <a:lvl1pPr>
              <a:defRPr/>
            </a:lvl1pPr>
          </a:lstStyle>
          <a:p>
            <a:fld id="{1ACB616F-7221-4EA8-A08C-6B358337B250}" type="slidenum">
              <a:rPr lang="hr-HR" altLang="sr-Latn-RS"/>
              <a:pPr/>
              <a:t>‹#›</a:t>
            </a:fld>
            <a:endParaRPr lang="hr-HR" altLang="sr-Latn-RS"/>
          </a:p>
        </p:txBody>
      </p:sp>
    </p:spTree>
    <p:extLst>
      <p:ext uri="{BB962C8B-B14F-4D97-AF65-F5344CB8AC3E}">
        <p14:creationId xmlns:p14="http://schemas.microsoft.com/office/powerpoint/2010/main" val="22160682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sz="half" idx="1"/>
          </p:nvPr>
        </p:nvSpPr>
        <p:spPr>
          <a:xfrm>
            <a:off x="457200" y="1600200"/>
            <a:ext cx="4038600" cy="4525963"/>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4648200" y="1600200"/>
            <a:ext cx="4038600" cy="4525963"/>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datuma 4"/>
          <p:cNvSpPr>
            <a:spLocks noGrp="1"/>
          </p:cNvSpPr>
          <p:nvPr>
            <p:ph type="dt" sz="half" idx="10"/>
          </p:nvPr>
        </p:nvSpPr>
        <p:spPr/>
        <p:txBody>
          <a:bodyPr/>
          <a:lstStyle>
            <a:lvl1pPr>
              <a:defRPr/>
            </a:lvl1pPr>
          </a:lstStyle>
          <a:p>
            <a:endParaRPr lang="hr-HR" altLang="sr-Latn-RS"/>
          </a:p>
        </p:txBody>
      </p:sp>
      <p:sp>
        <p:nvSpPr>
          <p:cNvPr id="6" name="Rezervirano mjesto podnožja 5"/>
          <p:cNvSpPr>
            <a:spLocks noGrp="1"/>
          </p:cNvSpPr>
          <p:nvPr>
            <p:ph type="ftr" sz="quarter" idx="11"/>
          </p:nvPr>
        </p:nvSpPr>
        <p:spPr/>
        <p:txBody>
          <a:bodyPr/>
          <a:lstStyle>
            <a:lvl1pPr>
              <a:defRPr/>
            </a:lvl1pPr>
          </a:lstStyle>
          <a:p>
            <a:endParaRPr lang="hr-HR" altLang="sr-Latn-RS"/>
          </a:p>
        </p:txBody>
      </p:sp>
      <p:sp>
        <p:nvSpPr>
          <p:cNvPr id="7" name="Rezervirano mjesto broja slajda 6"/>
          <p:cNvSpPr>
            <a:spLocks noGrp="1"/>
          </p:cNvSpPr>
          <p:nvPr>
            <p:ph type="sldNum" sz="quarter" idx="12"/>
          </p:nvPr>
        </p:nvSpPr>
        <p:spPr/>
        <p:txBody>
          <a:bodyPr/>
          <a:lstStyle>
            <a:lvl1pPr>
              <a:defRPr/>
            </a:lvl1pPr>
          </a:lstStyle>
          <a:p>
            <a:fld id="{30B94DB3-D0BC-4F9D-8C8C-D38152FE95B5}" type="slidenum">
              <a:rPr lang="hr-HR" altLang="sr-Latn-RS"/>
              <a:pPr/>
              <a:t>‹#›</a:t>
            </a:fld>
            <a:endParaRPr lang="hr-HR" altLang="sr-Latn-RS"/>
          </a:p>
        </p:txBody>
      </p:sp>
    </p:spTree>
    <p:extLst>
      <p:ext uri="{BB962C8B-B14F-4D97-AF65-F5344CB8AC3E}">
        <p14:creationId xmlns:p14="http://schemas.microsoft.com/office/powerpoint/2010/main" val="1617235584"/>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a:xfrm>
            <a:off x="630238" y="365125"/>
            <a:ext cx="7886700" cy="1325563"/>
          </a:xfrm>
        </p:spPr>
        <p:txBody>
          <a:bodyPr/>
          <a:lstStyle/>
          <a:p>
            <a:r>
              <a:rPr lang="hr-HR" smtClean="0"/>
              <a:t>Uredite stil naslova matrice</a:t>
            </a:r>
            <a:endParaRPr lang="hr-HR"/>
          </a:p>
        </p:txBody>
      </p:sp>
      <p:sp>
        <p:nvSpPr>
          <p:cNvPr id="3" name="Rezervirano mjesto teksta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Rezervirano mjesto sadržaja 3"/>
          <p:cNvSpPr>
            <a:spLocks noGrp="1"/>
          </p:cNvSpPr>
          <p:nvPr>
            <p:ph sz="half" idx="2"/>
          </p:nvPr>
        </p:nvSpPr>
        <p:spPr>
          <a:xfrm>
            <a:off x="630238" y="2505075"/>
            <a:ext cx="3868737" cy="368458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teksta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Rezervirano mjesto sadržaja 5"/>
          <p:cNvSpPr>
            <a:spLocks noGrp="1"/>
          </p:cNvSpPr>
          <p:nvPr>
            <p:ph sz="quarter" idx="4"/>
          </p:nvPr>
        </p:nvSpPr>
        <p:spPr>
          <a:xfrm>
            <a:off x="4629150" y="2505075"/>
            <a:ext cx="3887788" cy="368458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7" name="Rezervirano mjesto datuma 6"/>
          <p:cNvSpPr>
            <a:spLocks noGrp="1"/>
          </p:cNvSpPr>
          <p:nvPr>
            <p:ph type="dt" sz="half" idx="10"/>
          </p:nvPr>
        </p:nvSpPr>
        <p:spPr/>
        <p:txBody>
          <a:bodyPr/>
          <a:lstStyle>
            <a:lvl1pPr>
              <a:defRPr/>
            </a:lvl1pPr>
          </a:lstStyle>
          <a:p>
            <a:endParaRPr lang="hr-HR" altLang="sr-Latn-RS"/>
          </a:p>
        </p:txBody>
      </p:sp>
      <p:sp>
        <p:nvSpPr>
          <p:cNvPr id="8" name="Rezervirano mjesto podnožja 7"/>
          <p:cNvSpPr>
            <a:spLocks noGrp="1"/>
          </p:cNvSpPr>
          <p:nvPr>
            <p:ph type="ftr" sz="quarter" idx="11"/>
          </p:nvPr>
        </p:nvSpPr>
        <p:spPr/>
        <p:txBody>
          <a:bodyPr/>
          <a:lstStyle>
            <a:lvl1pPr>
              <a:defRPr/>
            </a:lvl1pPr>
          </a:lstStyle>
          <a:p>
            <a:endParaRPr lang="hr-HR" altLang="sr-Latn-RS"/>
          </a:p>
        </p:txBody>
      </p:sp>
      <p:sp>
        <p:nvSpPr>
          <p:cNvPr id="9" name="Rezervirano mjesto broja slajda 8"/>
          <p:cNvSpPr>
            <a:spLocks noGrp="1"/>
          </p:cNvSpPr>
          <p:nvPr>
            <p:ph type="sldNum" sz="quarter" idx="12"/>
          </p:nvPr>
        </p:nvSpPr>
        <p:spPr/>
        <p:txBody>
          <a:bodyPr/>
          <a:lstStyle>
            <a:lvl1pPr>
              <a:defRPr/>
            </a:lvl1pPr>
          </a:lstStyle>
          <a:p>
            <a:fld id="{D2CA3350-E19D-4833-BC96-2AAD8EE9DDFD}" type="slidenum">
              <a:rPr lang="hr-HR" altLang="sr-Latn-RS"/>
              <a:pPr/>
              <a:t>‹#›</a:t>
            </a:fld>
            <a:endParaRPr lang="hr-HR" altLang="sr-Latn-RS"/>
          </a:p>
        </p:txBody>
      </p:sp>
    </p:spTree>
    <p:extLst>
      <p:ext uri="{BB962C8B-B14F-4D97-AF65-F5344CB8AC3E}">
        <p14:creationId xmlns:p14="http://schemas.microsoft.com/office/powerpoint/2010/main" val="161567464"/>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datuma 2"/>
          <p:cNvSpPr>
            <a:spLocks noGrp="1"/>
          </p:cNvSpPr>
          <p:nvPr>
            <p:ph type="dt" sz="half" idx="10"/>
          </p:nvPr>
        </p:nvSpPr>
        <p:spPr/>
        <p:txBody>
          <a:bodyPr/>
          <a:lstStyle>
            <a:lvl1pPr>
              <a:defRPr/>
            </a:lvl1pPr>
          </a:lstStyle>
          <a:p>
            <a:endParaRPr lang="hr-HR" altLang="sr-Latn-RS"/>
          </a:p>
        </p:txBody>
      </p:sp>
      <p:sp>
        <p:nvSpPr>
          <p:cNvPr id="4" name="Rezervirano mjesto podnožja 3"/>
          <p:cNvSpPr>
            <a:spLocks noGrp="1"/>
          </p:cNvSpPr>
          <p:nvPr>
            <p:ph type="ftr" sz="quarter" idx="11"/>
          </p:nvPr>
        </p:nvSpPr>
        <p:spPr/>
        <p:txBody>
          <a:bodyPr/>
          <a:lstStyle>
            <a:lvl1pPr>
              <a:defRPr/>
            </a:lvl1pPr>
          </a:lstStyle>
          <a:p>
            <a:endParaRPr lang="hr-HR" altLang="sr-Latn-RS"/>
          </a:p>
        </p:txBody>
      </p:sp>
      <p:sp>
        <p:nvSpPr>
          <p:cNvPr id="5" name="Rezervirano mjesto broja slajda 4"/>
          <p:cNvSpPr>
            <a:spLocks noGrp="1"/>
          </p:cNvSpPr>
          <p:nvPr>
            <p:ph type="sldNum" sz="quarter" idx="12"/>
          </p:nvPr>
        </p:nvSpPr>
        <p:spPr/>
        <p:txBody>
          <a:bodyPr/>
          <a:lstStyle>
            <a:lvl1pPr>
              <a:defRPr/>
            </a:lvl1pPr>
          </a:lstStyle>
          <a:p>
            <a:fld id="{B317610F-7A6B-4852-B908-96377C9ADDB3}" type="slidenum">
              <a:rPr lang="hr-HR" altLang="sr-Latn-RS"/>
              <a:pPr/>
              <a:t>‹#›</a:t>
            </a:fld>
            <a:endParaRPr lang="hr-HR" altLang="sr-Latn-RS"/>
          </a:p>
        </p:txBody>
      </p:sp>
    </p:spTree>
    <p:extLst>
      <p:ext uri="{BB962C8B-B14F-4D97-AF65-F5344CB8AC3E}">
        <p14:creationId xmlns:p14="http://schemas.microsoft.com/office/powerpoint/2010/main" val="704286281"/>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lvl1pPr>
              <a:defRPr/>
            </a:lvl1pPr>
          </a:lstStyle>
          <a:p>
            <a:endParaRPr lang="hr-HR" altLang="sr-Latn-RS"/>
          </a:p>
        </p:txBody>
      </p:sp>
      <p:sp>
        <p:nvSpPr>
          <p:cNvPr id="3" name="Rezervirano mjesto podnožja 2"/>
          <p:cNvSpPr>
            <a:spLocks noGrp="1"/>
          </p:cNvSpPr>
          <p:nvPr>
            <p:ph type="ftr" sz="quarter" idx="11"/>
          </p:nvPr>
        </p:nvSpPr>
        <p:spPr/>
        <p:txBody>
          <a:bodyPr/>
          <a:lstStyle>
            <a:lvl1pPr>
              <a:defRPr/>
            </a:lvl1pPr>
          </a:lstStyle>
          <a:p>
            <a:endParaRPr lang="hr-HR" altLang="sr-Latn-RS"/>
          </a:p>
        </p:txBody>
      </p:sp>
      <p:sp>
        <p:nvSpPr>
          <p:cNvPr id="4" name="Rezervirano mjesto broja slajda 3"/>
          <p:cNvSpPr>
            <a:spLocks noGrp="1"/>
          </p:cNvSpPr>
          <p:nvPr>
            <p:ph type="sldNum" sz="quarter" idx="12"/>
          </p:nvPr>
        </p:nvSpPr>
        <p:spPr/>
        <p:txBody>
          <a:bodyPr/>
          <a:lstStyle>
            <a:lvl1pPr>
              <a:defRPr/>
            </a:lvl1pPr>
          </a:lstStyle>
          <a:p>
            <a:fld id="{A0BF3484-EFD6-4BEC-969D-FDBAA8AF479A}" type="slidenum">
              <a:rPr lang="hr-HR" altLang="sr-Latn-RS"/>
              <a:pPr/>
              <a:t>‹#›</a:t>
            </a:fld>
            <a:endParaRPr lang="hr-HR" altLang="sr-Latn-RS"/>
          </a:p>
        </p:txBody>
      </p:sp>
    </p:spTree>
    <p:extLst>
      <p:ext uri="{BB962C8B-B14F-4D97-AF65-F5344CB8AC3E}">
        <p14:creationId xmlns:p14="http://schemas.microsoft.com/office/powerpoint/2010/main" val="4115997000"/>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630238" y="457200"/>
            <a:ext cx="2949575" cy="1600200"/>
          </a:xfrm>
        </p:spPr>
        <p:txBody>
          <a:bodyPr anchor="b"/>
          <a:lstStyle>
            <a:lvl1pPr>
              <a:defRPr sz="3200"/>
            </a:lvl1pPr>
          </a:lstStyle>
          <a:p>
            <a:r>
              <a:rPr lang="hr-HR" smtClean="0"/>
              <a:t>Uredite stil naslova matrice</a:t>
            </a:r>
            <a:endParaRPr lang="hr-HR"/>
          </a:p>
        </p:txBody>
      </p:sp>
      <p:sp>
        <p:nvSpPr>
          <p:cNvPr id="3" name="Rezervirano mjesto sadržaja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teksta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lvl1pPr>
              <a:defRPr/>
            </a:lvl1pPr>
          </a:lstStyle>
          <a:p>
            <a:endParaRPr lang="hr-HR" altLang="sr-Latn-RS"/>
          </a:p>
        </p:txBody>
      </p:sp>
      <p:sp>
        <p:nvSpPr>
          <p:cNvPr id="6" name="Rezervirano mjesto podnožja 5"/>
          <p:cNvSpPr>
            <a:spLocks noGrp="1"/>
          </p:cNvSpPr>
          <p:nvPr>
            <p:ph type="ftr" sz="quarter" idx="11"/>
          </p:nvPr>
        </p:nvSpPr>
        <p:spPr/>
        <p:txBody>
          <a:bodyPr/>
          <a:lstStyle>
            <a:lvl1pPr>
              <a:defRPr/>
            </a:lvl1pPr>
          </a:lstStyle>
          <a:p>
            <a:endParaRPr lang="hr-HR" altLang="sr-Latn-RS"/>
          </a:p>
        </p:txBody>
      </p:sp>
      <p:sp>
        <p:nvSpPr>
          <p:cNvPr id="7" name="Rezervirano mjesto broja slajda 6"/>
          <p:cNvSpPr>
            <a:spLocks noGrp="1"/>
          </p:cNvSpPr>
          <p:nvPr>
            <p:ph type="sldNum" sz="quarter" idx="12"/>
          </p:nvPr>
        </p:nvSpPr>
        <p:spPr/>
        <p:txBody>
          <a:bodyPr/>
          <a:lstStyle>
            <a:lvl1pPr>
              <a:defRPr/>
            </a:lvl1pPr>
          </a:lstStyle>
          <a:p>
            <a:fld id="{5D817DF4-0981-490B-AE9A-E2BF3214651C}" type="slidenum">
              <a:rPr lang="hr-HR" altLang="sr-Latn-RS"/>
              <a:pPr/>
              <a:t>‹#›</a:t>
            </a:fld>
            <a:endParaRPr lang="hr-HR" altLang="sr-Latn-RS"/>
          </a:p>
        </p:txBody>
      </p:sp>
    </p:spTree>
    <p:extLst>
      <p:ext uri="{BB962C8B-B14F-4D97-AF65-F5344CB8AC3E}">
        <p14:creationId xmlns:p14="http://schemas.microsoft.com/office/powerpoint/2010/main" val="1470134451"/>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630238" y="457200"/>
            <a:ext cx="2949575" cy="1600200"/>
          </a:xfrm>
        </p:spPr>
        <p:txBody>
          <a:bodyPr anchor="b"/>
          <a:lstStyle>
            <a:lvl1pPr>
              <a:defRPr sz="3200"/>
            </a:lvl1pPr>
          </a:lstStyle>
          <a:p>
            <a:r>
              <a:rPr lang="hr-HR" smtClean="0"/>
              <a:t>Uredite stil naslova matrice</a:t>
            </a:r>
            <a:endParaRPr lang="hr-HR"/>
          </a:p>
        </p:txBody>
      </p:sp>
      <p:sp>
        <p:nvSpPr>
          <p:cNvPr id="3" name="Rezervirano mjesto slik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lvl1pPr>
              <a:defRPr/>
            </a:lvl1pPr>
          </a:lstStyle>
          <a:p>
            <a:endParaRPr lang="hr-HR" altLang="sr-Latn-RS"/>
          </a:p>
        </p:txBody>
      </p:sp>
      <p:sp>
        <p:nvSpPr>
          <p:cNvPr id="6" name="Rezervirano mjesto podnožja 5"/>
          <p:cNvSpPr>
            <a:spLocks noGrp="1"/>
          </p:cNvSpPr>
          <p:nvPr>
            <p:ph type="ftr" sz="quarter" idx="11"/>
          </p:nvPr>
        </p:nvSpPr>
        <p:spPr/>
        <p:txBody>
          <a:bodyPr/>
          <a:lstStyle>
            <a:lvl1pPr>
              <a:defRPr/>
            </a:lvl1pPr>
          </a:lstStyle>
          <a:p>
            <a:endParaRPr lang="hr-HR" altLang="sr-Latn-RS"/>
          </a:p>
        </p:txBody>
      </p:sp>
      <p:sp>
        <p:nvSpPr>
          <p:cNvPr id="7" name="Rezervirano mjesto broja slajda 6"/>
          <p:cNvSpPr>
            <a:spLocks noGrp="1"/>
          </p:cNvSpPr>
          <p:nvPr>
            <p:ph type="sldNum" sz="quarter" idx="12"/>
          </p:nvPr>
        </p:nvSpPr>
        <p:spPr/>
        <p:txBody>
          <a:bodyPr/>
          <a:lstStyle>
            <a:lvl1pPr>
              <a:defRPr/>
            </a:lvl1pPr>
          </a:lstStyle>
          <a:p>
            <a:fld id="{DAE584F3-F251-4748-8171-FCC76BCE223B}" type="slidenum">
              <a:rPr lang="hr-HR" altLang="sr-Latn-RS"/>
              <a:pPr/>
              <a:t>‹#›</a:t>
            </a:fld>
            <a:endParaRPr lang="hr-HR" altLang="sr-Latn-RS"/>
          </a:p>
        </p:txBody>
      </p:sp>
    </p:spTree>
    <p:extLst>
      <p:ext uri="{BB962C8B-B14F-4D97-AF65-F5344CB8AC3E}">
        <p14:creationId xmlns:p14="http://schemas.microsoft.com/office/powerpoint/2010/main" val="3289017061"/>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hr-HR" altLang="sr-Latn-R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r-HR" altLang="sr-Latn-RS" smtClean="0"/>
              <a:t>Click to edit Master text styles</a:t>
            </a:r>
          </a:p>
          <a:p>
            <a:pPr lvl="1"/>
            <a:r>
              <a:rPr lang="hr-HR" altLang="sr-Latn-RS" smtClean="0"/>
              <a:t>Second level</a:t>
            </a:r>
          </a:p>
          <a:p>
            <a:pPr lvl="2"/>
            <a:r>
              <a:rPr lang="hr-HR" altLang="sr-Latn-RS" smtClean="0"/>
              <a:t>Third level</a:t>
            </a:r>
          </a:p>
          <a:p>
            <a:pPr lvl="3"/>
            <a:r>
              <a:rPr lang="hr-HR" altLang="sr-Latn-RS" smtClean="0"/>
              <a:t>Fourth level</a:t>
            </a:r>
          </a:p>
          <a:p>
            <a:pPr lvl="4"/>
            <a:r>
              <a:rPr lang="hr-HR" altLang="sr-Latn-R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hr-HR" altLang="sr-Latn-R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hr-HR" altLang="sr-Latn-R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21BDCEEC-C92B-4030-9138-67CF83A7B600}" type="slidenum">
              <a:rPr lang="hr-HR" altLang="sr-Latn-RS"/>
              <a:pPr/>
              <a:t>‹#›</a:t>
            </a:fld>
            <a:endParaRPr lang="hr-HR" altLang="sr-Latn-R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1756" name="Rectangle 12"/>
          <p:cNvSpPr>
            <a:spLocks noGrp="1" noChangeArrowheads="1"/>
          </p:cNvSpPr>
          <p:nvPr>
            <p:ph type="ctrTitle"/>
          </p:nvPr>
        </p:nvSpPr>
        <p:spPr>
          <a:xfrm>
            <a:off x="323850" y="5084763"/>
            <a:ext cx="8496300" cy="1470025"/>
          </a:xfrm>
          <a:noFill/>
          <a:ln/>
        </p:spPr>
        <p:txBody>
          <a:bodyPr anchor="ctr"/>
          <a:lstStyle/>
          <a:p>
            <a:r>
              <a:rPr lang="hr-HR" altLang="sr-Latn-RS" b="1">
                <a:solidFill>
                  <a:schemeClr val="bg1"/>
                </a:solidFill>
                <a:effectLst>
                  <a:outerShdw blurRad="38100" dist="38100" dir="2700000" algn="tl">
                    <a:srgbClr val="C0C0C0"/>
                  </a:outerShdw>
                </a:effectLst>
              </a:rPr>
              <a:t>Isus Krist Bogočovjek</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57200" y="476250"/>
            <a:ext cx="8229600" cy="5976938"/>
          </a:xfrm>
        </p:spPr>
        <p:txBody>
          <a:bodyPr/>
          <a:lstStyle/>
          <a:p>
            <a:r>
              <a:rPr lang="hr-HR" altLang="sr-Latn-RS" b="1" i="1">
                <a:solidFill>
                  <a:srgbClr val="666699"/>
                </a:solidFill>
                <a:effectLst>
                  <a:outerShdw blurRad="38100" dist="38100" dir="2700000" algn="tl">
                    <a:srgbClr val="C0C0C0"/>
                  </a:outerShdw>
                </a:effectLst>
              </a:rPr>
              <a:t>Nitko ne može nijekati da je Isus postojao ni tvrditi da njegove riječi nisu lijepe. Čak ako ih je netko i izgovorio prije njega, nitko ih nije formulirao na tako božanski način…</a:t>
            </a:r>
            <a:r>
              <a:rPr lang="en-US" altLang="sr-Latn-RS" sz="3200" i="1">
                <a:solidFill>
                  <a:srgbClr val="666699"/>
                </a:solidFill>
                <a:effectLst>
                  <a:outerShdw blurRad="38100" dist="38100" dir="2700000" algn="tl">
                    <a:srgbClr val="C0C0C0"/>
                  </a:outerShdw>
                </a:effectLst>
              </a:rPr>
              <a:t> </a:t>
            </a:r>
            <a:r>
              <a:rPr lang="hr-HR" altLang="sr-Latn-RS" sz="3200" i="1">
                <a:solidFill>
                  <a:srgbClr val="666699"/>
                </a:solidFill>
                <a:effectLst>
                  <a:outerShdw blurRad="38100" dist="38100" dir="2700000" algn="tl">
                    <a:srgbClr val="C0C0C0"/>
                  </a:outerShdw>
                </a:effectLst>
              </a:rPr>
              <a:t/>
            </a:r>
            <a:br>
              <a:rPr lang="hr-HR" altLang="sr-Latn-RS" sz="3200" i="1">
                <a:solidFill>
                  <a:srgbClr val="666699"/>
                </a:solidFill>
                <a:effectLst>
                  <a:outerShdw blurRad="38100" dist="38100" dir="2700000" algn="tl">
                    <a:srgbClr val="C0C0C0"/>
                  </a:outerShdw>
                </a:effectLst>
              </a:rPr>
            </a:br>
            <a:r>
              <a:rPr lang="hr-HR" altLang="sr-Latn-RS" sz="3200" i="1"/>
              <a:t/>
            </a:r>
            <a:br>
              <a:rPr lang="hr-HR" altLang="sr-Latn-RS" sz="3200" i="1"/>
            </a:br>
            <a:r>
              <a:rPr lang="hr-HR" altLang="sr-Latn-RS" sz="2400" b="1" i="1"/>
              <a:t>Albert Einstein</a:t>
            </a:r>
            <a:r>
              <a:rPr lang="hr-HR" altLang="sr-Latn-RS" sz="2400"/>
              <a:t>, znanstvenik nobelovac, 1921.</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476250"/>
            <a:ext cx="8229600" cy="5976938"/>
          </a:xfrm>
        </p:spPr>
        <p:txBody>
          <a:bodyPr/>
          <a:lstStyle/>
          <a:p>
            <a:r>
              <a:rPr lang="hr-HR" altLang="sr-Latn-RS" sz="4000"/>
              <a:t>U današnjem svijetu</a:t>
            </a:r>
            <a:r>
              <a:rPr lang="en-US" altLang="sr-Latn-RS" sz="4000"/>
              <a:t>, </a:t>
            </a:r>
            <a:r>
              <a:rPr lang="hr-HR" altLang="sr-Latn-RS" sz="4000"/>
              <a:t>ljudi  napreduju u svim područjima znanosti i tehnike.</a:t>
            </a:r>
            <a:r>
              <a:rPr lang="en-US" altLang="sr-Latn-RS" sz="4000"/>
              <a:t> </a:t>
            </a:r>
            <a:r>
              <a:rPr lang="hr-HR" altLang="sr-Latn-RS" sz="4000"/>
              <a:t>Putujemo brže</a:t>
            </a:r>
            <a:r>
              <a:rPr lang="en-US" altLang="sr-Latn-RS" sz="4000"/>
              <a:t> </a:t>
            </a:r>
            <a:r>
              <a:rPr lang="hr-HR" altLang="sr-Latn-RS" sz="4000"/>
              <a:t>znamo više gotovo svakoga dana</a:t>
            </a:r>
            <a:r>
              <a:rPr lang="en-US" altLang="sr-Latn-RS" sz="4000"/>
              <a:t>, </a:t>
            </a:r>
            <a:r>
              <a:rPr lang="hr-HR" altLang="sr-Latn-RS" sz="4000"/>
              <a:t>a ipak u</a:t>
            </a:r>
            <a:r>
              <a:rPr lang="en-US" altLang="sr-Latn-RS" sz="4000"/>
              <a:t> 2000 </a:t>
            </a:r>
            <a:r>
              <a:rPr lang="hr-HR" altLang="sr-Latn-RS" sz="4000"/>
              <a:t>godina</a:t>
            </a:r>
            <a:r>
              <a:rPr lang="en-US" altLang="sr-Latn-RS" sz="4000"/>
              <a:t> </a:t>
            </a:r>
            <a:r>
              <a:rPr lang="hr-HR" altLang="sr-Latn-RS" sz="4000"/>
              <a:t>nitko nije poboljšao</a:t>
            </a:r>
            <a:r>
              <a:rPr lang="en-US" altLang="sr-Latn-RS" sz="4000"/>
              <a:t> </a:t>
            </a:r>
            <a:r>
              <a:rPr lang="hr-HR" altLang="sr-Latn-RS" sz="4000"/>
              <a:t>moralna učenja</a:t>
            </a:r>
            <a:r>
              <a:rPr lang="en-US" altLang="sr-Latn-RS" sz="4000"/>
              <a:t> </a:t>
            </a:r>
            <a:r>
              <a:rPr lang="hr-HR" altLang="sr-Latn-RS" sz="4000"/>
              <a:t>Isusa iz Nazareta.</a:t>
            </a:r>
            <a:r>
              <a:rPr lang="en-US" altLang="sr-Latn-RS" sz="4000"/>
              <a:t> </a:t>
            </a:r>
            <a:endParaRPr lang="hr-HR" altLang="sr-Latn-RS" sz="4000"/>
          </a:p>
        </p:txBody>
      </p:sp>
      <p:sp>
        <p:nvSpPr>
          <p:cNvPr id="10243" name="Rectangle 3"/>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1. Isusovo učenje</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1052513"/>
            <a:ext cx="8229600" cy="2232025"/>
          </a:xfrm>
        </p:spPr>
        <p:txBody>
          <a:bodyPr/>
          <a:lstStyle/>
          <a:p>
            <a:r>
              <a:rPr lang="hr-HR" altLang="sr-Latn-RS" sz="4000"/>
              <a:t>Je li doista moguće</a:t>
            </a:r>
            <a:r>
              <a:rPr lang="en-US" altLang="sr-Latn-RS" sz="4000"/>
              <a:t>, </a:t>
            </a:r>
            <a:r>
              <a:rPr lang="hr-HR" altLang="sr-Latn-RS" sz="4000"/>
              <a:t>da bi takva nauka</a:t>
            </a:r>
            <a:r>
              <a:rPr lang="en-US" altLang="sr-Latn-RS" sz="4000"/>
              <a:t> </a:t>
            </a:r>
            <a:r>
              <a:rPr lang="hr-HR" altLang="sr-Latn-RS" sz="4000"/>
              <a:t>dolazila</a:t>
            </a:r>
            <a:r>
              <a:rPr lang="en-US" altLang="sr-Latn-RS" sz="4000"/>
              <a:t> </a:t>
            </a:r>
            <a:r>
              <a:rPr lang="hr-HR" altLang="sr-Latn-RS" sz="4000"/>
              <a:t>od prevaranta ili pak luđaka</a:t>
            </a:r>
            <a:r>
              <a:rPr lang="en-US" altLang="sr-Latn-RS" sz="4000"/>
              <a:t>?</a:t>
            </a:r>
            <a:endParaRPr lang="hr-HR" altLang="sr-Latn-RS" sz="4000"/>
          </a:p>
        </p:txBody>
      </p:sp>
      <p:sp>
        <p:nvSpPr>
          <p:cNvPr id="11267" name="Rectangle 3"/>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1. Isusovo učenje</a:t>
            </a:r>
          </a:p>
        </p:txBody>
      </p:sp>
      <p:pic>
        <p:nvPicPr>
          <p:cNvPr id="11269" name="Picture 5" descr="JESUS_A054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463" y="3451225"/>
            <a:ext cx="3933825" cy="293052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18900000" algn="ctr" rotWithShape="0">
                    <a:srgbClr val="C0C0C0">
                      <a:alpha val="50000"/>
                    </a:srgbClr>
                  </a:outerShdw>
                </a:effectLst>
              </a14:hiddenEffects>
            </a:ext>
          </a:extLst>
        </p:spPr>
      </p:pic>
      <p:pic>
        <p:nvPicPr>
          <p:cNvPr id="11270" name="Picture 6" descr="JESUS_A09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3452813"/>
            <a:ext cx="3887788" cy="292893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5" name="Rectangle 3"/>
          <p:cNvSpPr>
            <a:spLocks noChangeArrowheads="1"/>
          </p:cNvSpPr>
          <p:nvPr/>
        </p:nvSpPr>
        <p:spPr bwMode="auto">
          <a:xfrm>
            <a:off x="0" y="57150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sz="6000" b="1">
                <a:solidFill>
                  <a:schemeClr val="bg1"/>
                </a:solidFill>
                <a:effectLst>
                  <a:outerShdw blurRad="38100" dist="38100" dir="2700000" algn="tl">
                    <a:srgbClr val="C0C0C0"/>
                  </a:outerShdw>
                </a:effectLst>
              </a:rPr>
              <a:t>2. Isusovo djelovanje</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title"/>
          </p:nvPr>
        </p:nvSpPr>
        <p:spPr>
          <a:xfrm>
            <a:off x="457200" y="476250"/>
            <a:ext cx="8229600" cy="5976938"/>
          </a:xfrm>
        </p:spPr>
        <p:txBody>
          <a:bodyPr/>
          <a:lstStyle/>
          <a:p>
            <a:r>
              <a:rPr lang="hr-HR" altLang="sr-Latn-RS" sz="4000"/>
              <a:t/>
            </a:r>
            <a:br>
              <a:rPr lang="hr-HR" altLang="sr-Latn-RS" sz="4000"/>
            </a:br>
            <a:r>
              <a:rPr lang="hr-HR" altLang="sr-Latn-RS" sz="4000"/>
              <a:t>Izgleda da sa Isusom nikada nije bilo dosadno!</a:t>
            </a:r>
            <a:r>
              <a:rPr lang="en-US" altLang="sr-Latn-RS" sz="4000"/>
              <a:t> </a:t>
            </a:r>
            <a:r>
              <a:rPr lang="hr-HR" altLang="sr-Latn-RS" sz="4000"/>
              <a:t>Pretvorio je vino u vodu</a:t>
            </a:r>
            <a:r>
              <a:rPr lang="en-US" altLang="sr-Latn-RS" sz="4000"/>
              <a:t> (</a:t>
            </a:r>
            <a:r>
              <a:rPr lang="hr-HR" altLang="sr-Latn-RS" sz="3200"/>
              <a:t>Iv </a:t>
            </a:r>
            <a:r>
              <a:rPr lang="en-US" altLang="sr-Latn-RS" sz="3200"/>
              <a:t>2</a:t>
            </a:r>
            <a:r>
              <a:rPr lang="hr-HR" altLang="sr-Latn-RS" sz="3200"/>
              <a:t>,</a:t>
            </a:r>
            <a:r>
              <a:rPr lang="en-US" altLang="sr-Latn-RS" sz="3200"/>
              <a:t>1-11</a:t>
            </a:r>
            <a:r>
              <a:rPr lang="en-US" altLang="sr-Latn-RS" sz="4000"/>
              <a:t>), </a:t>
            </a:r>
            <a:r>
              <a:rPr lang="hr-HR" altLang="sr-Latn-RS" sz="4000"/>
              <a:t>od užine jednog dječaka načinio hranu za tisuće</a:t>
            </a:r>
            <a:r>
              <a:rPr lang="en-US" altLang="sr-Latn-RS" sz="4000"/>
              <a:t> (</a:t>
            </a:r>
            <a:r>
              <a:rPr lang="en-US" altLang="sr-Latn-RS" sz="3200"/>
              <a:t>Mk 6,30-44</a:t>
            </a:r>
            <a:r>
              <a:rPr lang="en-US" altLang="sr-Latn-RS" sz="4000"/>
              <a:t>). </a:t>
            </a:r>
            <a:r>
              <a:rPr lang="hr-HR" altLang="sr-Latn-RS" sz="4000"/>
              <a:t>Čak je bio u stanju zapovijedati prirodnim silama</a:t>
            </a:r>
            <a:r>
              <a:rPr lang="en-US" altLang="sr-Latn-RS" sz="4000"/>
              <a:t>, </a:t>
            </a:r>
            <a:r>
              <a:rPr lang="hr-HR" altLang="sr-Latn-RS" sz="4000"/>
              <a:t>zaustavljajući olujno nevrijeme</a:t>
            </a:r>
            <a:r>
              <a:rPr lang="en-US" altLang="sr-Latn-RS" sz="4000"/>
              <a:t> (</a:t>
            </a:r>
            <a:r>
              <a:rPr lang="en-US" altLang="sr-Latn-RS" sz="3200"/>
              <a:t>Mk</a:t>
            </a:r>
            <a:r>
              <a:rPr lang="hr-HR" altLang="sr-Latn-RS" sz="3200"/>
              <a:t> </a:t>
            </a:r>
            <a:r>
              <a:rPr lang="en-US" altLang="sr-Latn-RS" sz="3200"/>
              <a:t>4</a:t>
            </a:r>
            <a:r>
              <a:rPr lang="hr-HR" altLang="sr-Latn-RS" sz="3200"/>
              <a:t>,</a:t>
            </a:r>
            <a:r>
              <a:rPr lang="en-US" altLang="sr-Latn-RS" sz="3200"/>
              <a:t>35-41</a:t>
            </a:r>
            <a:r>
              <a:rPr lang="en-US" altLang="sr-Latn-RS" sz="4000"/>
              <a:t>).</a:t>
            </a:r>
            <a:endParaRPr lang="hr-HR" altLang="sr-Latn-RS" sz="4000"/>
          </a:p>
        </p:txBody>
      </p:sp>
      <p:sp>
        <p:nvSpPr>
          <p:cNvPr id="34820"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2. Isusovo djelovanje</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476250"/>
            <a:ext cx="8229600" cy="5976938"/>
          </a:xfrm>
        </p:spPr>
        <p:txBody>
          <a:bodyPr/>
          <a:lstStyle/>
          <a:p>
            <a:r>
              <a:rPr lang="hr-HR" altLang="sr-Latn-RS" sz="4000"/>
              <a:t>Isus je izveo i niz čudesnih izlječenja</a:t>
            </a:r>
            <a:r>
              <a:rPr lang="en-US" altLang="sr-Latn-RS" sz="4000"/>
              <a:t>, </a:t>
            </a:r>
            <a:r>
              <a:rPr lang="hr-HR" altLang="sr-Latn-RS" sz="4000"/>
              <a:t>otvarajući oči slijepima</a:t>
            </a:r>
            <a:r>
              <a:rPr lang="en-US" altLang="sr-Latn-RS" sz="4000"/>
              <a:t>, </a:t>
            </a:r>
            <a:r>
              <a:rPr lang="hr-HR" altLang="sr-Latn-RS" sz="4000"/>
              <a:t>gluhima omogućujući sluh, a nijemima govor</a:t>
            </a:r>
            <a:r>
              <a:rPr lang="en-US" altLang="sr-Latn-RS" sz="4000"/>
              <a:t>. </a:t>
            </a:r>
            <a:r>
              <a:rPr lang="hr-HR" altLang="sr-Latn-RS" sz="4000"/>
              <a:t>Oslobađao je ljude od zlih sila koje su ih zaposjele. Bio je u stanju vratiti mrtva čovjeka u život.</a:t>
            </a:r>
            <a:r>
              <a:rPr lang="en-US" altLang="sr-Latn-RS" sz="4000"/>
              <a:t> (</a:t>
            </a:r>
            <a:r>
              <a:rPr lang="hr-HR" altLang="sr-Latn-RS" sz="3200"/>
              <a:t>usp. Iv </a:t>
            </a:r>
            <a:r>
              <a:rPr lang="en-US" altLang="sr-Latn-RS" sz="3200"/>
              <a:t>11,38-44</a:t>
            </a:r>
            <a:r>
              <a:rPr lang="en-US" altLang="sr-Latn-RS" sz="4000"/>
              <a:t>).</a:t>
            </a:r>
            <a:endParaRPr lang="hr-HR" altLang="sr-Latn-RS" sz="4000"/>
          </a:p>
        </p:txBody>
      </p:sp>
      <p:sp>
        <p:nvSpPr>
          <p:cNvPr id="14339" name="Rectangle 3"/>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2. Isusovo djelovanje</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476250"/>
            <a:ext cx="8229600" cy="5976938"/>
          </a:xfrm>
        </p:spPr>
        <p:txBody>
          <a:bodyPr/>
          <a:lstStyle/>
          <a:p>
            <a:r>
              <a:rPr lang="hr-HR" altLang="sr-Latn-RS" sz="4000"/>
              <a:t>Svoja čudesna djela nikada nije izvodio radi zabave, već samu kada se pred njime našao čovjek u potrebi. Nikada nije govorio o svojim djelima niti je zaslugu za njih pripisivao sebi.</a:t>
            </a:r>
          </a:p>
        </p:txBody>
      </p:sp>
      <p:sp>
        <p:nvSpPr>
          <p:cNvPr id="16387" name="Rectangle 3"/>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2. Isusovo djelovanje</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476250"/>
            <a:ext cx="8229600" cy="5976938"/>
          </a:xfrm>
        </p:spPr>
        <p:txBody>
          <a:bodyPr/>
          <a:lstStyle/>
          <a:p>
            <a:r>
              <a:rPr lang="hr-HR" altLang="sr-Latn-RS" sz="4000"/>
              <a:t/>
            </a:r>
            <a:br>
              <a:rPr lang="hr-HR" altLang="sr-Latn-RS" sz="4000"/>
            </a:br>
            <a:r>
              <a:rPr lang="hr-HR" altLang="sr-Latn-RS" sz="4000"/>
              <a:t>Volio je ljude i sve što je činio bilo je pomoći </a:t>
            </a:r>
            <a:r>
              <a:rPr lang="en-US" altLang="sr-Latn-RS" sz="4000"/>
              <a:t> </a:t>
            </a:r>
            <a:r>
              <a:rPr lang="hr-HR" altLang="sr-Latn-RS" sz="4000"/>
              <a:t>i</a:t>
            </a:r>
            <a:r>
              <a:rPr lang="en-US" altLang="sr-Latn-RS" sz="4000"/>
              <a:t> </a:t>
            </a:r>
            <a:r>
              <a:rPr lang="hr-HR" altLang="sr-Latn-RS" sz="4000"/>
              <a:t>biti prijatelj svim ljudima</a:t>
            </a:r>
            <a:r>
              <a:rPr lang="en-US" altLang="sr-Latn-RS" sz="4000"/>
              <a:t>, </a:t>
            </a:r>
            <a:r>
              <a:rPr lang="hr-HR" altLang="sr-Latn-RS" sz="4000"/>
              <a:t>od gubavaca do prostitutki</a:t>
            </a:r>
            <a:r>
              <a:rPr lang="en-US" altLang="sr-Latn-RS" sz="4000"/>
              <a:t>. </a:t>
            </a:r>
            <a:r>
              <a:rPr lang="hr-HR" altLang="sr-Latn-RS" sz="4000"/>
              <a:t>Čak je pokazivao ljubav za one koji su ga htjeli ubiti.</a:t>
            </a:r>
            <a:r>
              <a:rPr lang="en-US" altLang="sr-Latn-RS" sz="4000"/>
              <a:t> </a:t>
            </a:r>
            <a:r>
              <a:rPr lang="hr-HR" altLang="sr-Latn-RS" sz="4000"/>
              <a:t>Kada je bio mučen i pribijen na križ</a:t>
            </a:r>
            <a:r>
              <a:rPr lang="en-US" altLang="sr-Latn-RS" sz="4000"/>
              <a:t>, </a:t>
            </a:r>
            <a:r>
              <a:rPr lang="hr-HR" altLang="sr-Latn-RS" sz="4000"/>
              <a:t>govorio je</a:t>
            </a:r>
            <a:r>
              <a:rPr lang="en-US" altLang="sr-Latn-RS" sz="4000"/>
              <a:t> “</a:t>
            </a:r>
            <a:r>
              <a:rPr lang="hr-HR" altLang="sr-Latn-RS" sz="4000"/>
              <a:t>Oče</a:t>
            </a:r>
            <a:r>
              <a:rPr lang="en-US" altLang="sr-Latn-RS" sz="4000"/>
              <a:t>, </a:t>
            </a:r>
            <a:r>
              <a:rPr lang="hr-HR" altLang="sr-Latn-RS" sz="4000"/>
              <a:t>oprosti im</a:t>
            </a:r>
            <a:r>
              <a:rPr lang="en-US" altLang="sr-Latn-RS" sz="4000"/>
              <a:t>, </a:t>
            </a:r>
            <a:r>
              <a:rPr lang="hr-HR" altLang="sr-Latn-RS" sz="4000"/>
              <a:t>jer ne znaju što čine</a:t>
            </a:r>
            <a:r>
              <a:rPr lang="en-US" altLang="sr-Latn-RS" sz="4000"/>
              <a:t>"</a:t>
            </a:r>
            <a:r>
              <a:rPr lang="en-US" altLang="sr-Latn-RS"/>
              <a:t> (</a:t>
            </a:r>
            <a:r>
              <a:rPr lang="en-US" altLang="sr-Latn-RS" sz="3600"/>
              <a:t>Lk</a:t>
            </a:r>
            <a:r>
              <a:rPr lang="hr-HR" altLang="sr-Latn-RS" sz="3600"/>
              <a:t> </a:t>
            </a:r>
            <a:r>
              <a:rPr lang="en-US" altLang="sr-Latn-RS" sz="3600"/>
              <a:t>22,34</a:t>
            </a:r>
            <a:r>
              <a:rPr lang="en-US" altLang="sr-Latn-RS"/>
              <a:t>).</a:t>
            </a:r>
            <a:endParaRPr lang="hr-HR" altLang="sr-Latn-RS"/>
          </a:p>
        </p:txBody>
      </p:sp>
      <p:sp>
        <p:nvSpPr>
          <p:cNvPr id="15363" name="Rectangle 3"/>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2. Isusovo djelovanje</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476250"/>
            <a:ext cx="8229600" cy="5976938"/>
          </a:xfrm>
        </p:spPr>
        <p:txBody>
          <a:bodyPr/>
          <a:lstStyle/>
          <a:p>
            <a:r>
              <a:rPr lang="hr-HR" altLang="sr-Latn-RS" sz="4000"/>
              <a:t>Potrebno je ovdje još se prisjetiti kako je Isus zbog svog djelovanja među ljudima, zbog liječenja bolesnih, zbog druženja s grešnicima bio trajno na udaru ondašnjih uglednika.</a:t>
            </a:r>
          </a:p>
        </p:txBody>
      </p:sp>
      <p:sp>
        <p:nvSpPr>
          <p:cNvPr id="26627" name="Rectangle 3"/>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2. Isusovo djelovanje</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1052513"/>
            <a:ext cx="8229600" cy="2232025"/>
          </a:xfrm>
        </p:spPr>
        <p:txBody>
          <a:bodyPr/>
          <a:lstStyle/>
          <a:p>
            <a:r>
              <a:rPr lang="hr-HR" altLang="sr-Latn-RS" sz="4000"/>
              <a:t>Sigurno,</a:t>
            </a:r>
            <a:r>
              <a:rPr lang="en-US" altLang="sr-Latn-RS" sz="4000"/>
              <a:t> </a:t>
            </a:r>
            <a:r>
              <a:rPr lang="hr-HR" altLang="sr-Latn-RS" sz="4000"/>
              <a:t>ovo mogu biti motivi i djela nekog kriminalca ili “bolesnog” čovjeka</a:t>
            </a:r>
            <a:r>
              <a:rPr lang="en-US" altLang="sr-Latn-RS" sz="4000"/>
              <a:t>?</a:t>
            </a:r>
            <a:endParaRPr lang="hr-HR" altLang="sr-Latn-RS" sz="4000"/>
          </a:p>
        </p:txBody>
      </p:sp>
      <p:sp>
        <p:nvSpPr>
          <p:cNvPr id="17411" name="Rectangle 3"/>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2. Isusovo djelovanje</a:t>
            </a:r>
          </a:p>
        </p:txBody>
      </p:sp>
      <p:pic>
        <p:nvPicPr>
          <p:cNvPr id="17413" name="Picture 5" descr="JESUS_A09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7888" y="3597275"/>
            <a:ext cx="3987800" cy="278447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18900000" algn="ctr" rotWithShape="0">
                    <a:srgbClr val="C0C0C0">
                      <a:alpha val="50000"/>
                    </a:srgbClr>
                  </a:outerShdw>
                </a:effectLst>
              </a14:hiddenEffects>
            </a:ext>
          </a:extLst>
        </p:spPr>
      </p:pic>
      <p:pic>
        <p:nvPicPr>
          <p:cNvPr id="17414" name="Picture 6" descr="JESUS_A04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338" y="3589338"/>
            <a:ext cx="3959225" cy="2792412"/>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476250"/>
            <a:ext cx="8229600" cy="5976938"/>
          </a:xfrm>
        </p:spPr>
        <p:txBody>
          <a:bodyPr/>
          <a:lstStyle/>
          <a:p>
            <a:r>
              <a:rPr lang="hr-HR" altLang="sr-Latn-RS" b="1" i="1">
                <a:solidFill>
                  <a:srgbClr val="666699"/>
                </a:solidFill>
                <a:effectLst>
                  <a:outerShdw blurRad="38100" dist="38100" dir="2700000" algn="tl">
                    <a:srgbClr val="C0C0C0"/>
                  </a:outerShdw>
                </a:effectLst>
              </a:rPr>
              <a:t>Kršćanstvo je tvrdnja koja</a:t>
            </a:r>
            <a:r>
              <a:rPr lang="en-US" altLang="sr-Latn-RS" b="1" i="1">
                <a:solidFill>
                  <a:srgbClr val="666699"/>
                </a:solidFill>
                <a:effectLst>
                  <a:outerShdw blurRad="38100" dist="38100" dir="2700000" algn="tl">
                    <a:srgbClr val="C0C0C0"/>
                  </a:outerShdw>
                </a:effectLst>
              </a:rPr>
              <a:t>, </a:t>
            </a:r>
            <a:r>
              <a:rPr lang="hr-HR" altLang="sr-Latn-RS" b="1" i="1">
                <a:solidFill>
                  <a:srgbClr val="666699"/>
                </a:solidFill>
                <a:effectLst>
                  <a:outerShdw blurRad="38100" dist="38100" dir="2700000" algn="tl">
                    <a:srgbClr val="C0C0C0"/>
                  </a:outerShdw>
                </a:effectLst>
              </a:rPr>
              <a:t>ako je pogrešna</a:t>
            </a:r>
            <a:r>
              <a:rPr lang="en-US" altLang="sr-Latn-RS" b="1" i="1">
                <a:solidFill>
                  <a:srgbClr val="666699"/>
                </a:solidFill>
                <a:effectLst>
                  <a:outerShdw blurRad="38100" dist="38100" dir="2700000" algn="tl">
                    <a:srgbClr val="C0C0C0"/>
                  </a:outerShdw>
                </a:effectLst>
              </a:rPr>
              <a:t>, </a:t>
            </a:r>
            <a:r>
              <a:rPr lang="hr-HR" altLang="sr-Latn-RS" b="1" i="1">
                <a:solidFill>
                  <a:srgbClr val="666699"/>
                </a:solidFill>
                <a:effectLst>
                  <a:outerShdw blurRad="38100" dist="38100" dir="2700000" algn="tl">
                    <a:srgbClr val="C0C0C0"/>
                  </a:outerShdw>
                </a:effectLst>
              </a:rPr>
              <a:t>nema nikakve važnosti, ali ako je točna</a:t>
            </a:r>
            <a:r>
              <a:rPr lang="en-US" altLang="sr-Latn-RS" b="1" i="1">
                <a:solidFill>
                  <a:srgbClr val="666699"/>
                </a:solidFill>
                <a:effectLst>
                  <a:outerShdw blurRad="38100" dist="38100" dir="2700000" algn="tl">
                    <a:srgbClr val="C0C0C0"/>
                  </a:outerShdw>
                </a:effectLst>
              </a:rPr>
              <a:t>, </a:t>
            </a:r>
            <a:r>
              <a:rPr lang="hr-HR" altLang="sr-Latn-RS" b="1" i="1">
                <a:solidFill>
                  <a:srgbClr val="666699"/>
                </a:solidFill>
                <a:effectLst>
                  <a:outerShdw blurRad="38100" dist="38100" dir="2700000" algn="tl">
                    <a:srgbClr val="C0C0C0"/>
                  </a:outerShdw>
                </a:effectLst>
              </a:rPr>
              <a:t>od najveće važnosti</a:t>
            </a:r>
            <a:r>
              <a:rPr lang="en-US" altLang="sr-Latn-RS" b="1" i="1">
                <a:solidFill>
                  <a:srgbClr val="666699"/>
                </a:solidFill>
                <a:effectLst>
                  <a:outerShdw blurRad="38100" dist="38100" dir="2700000" algn="tl">
                    <a:srgbClr val="C0C0C0"/>
                  </a:outerShdw>
                </a:effectLst>
              </a:rPr>
              <a:t>. </a:t>
            </a:r>
            <a:r>
              <a:rPr lang="hr-HR" altLang="sr-Latn-RS" b="1" i="1">
                <a:solidFill>
                  <a:srgbClr val="666699"/>
                </a:solidFill>
                <a:effectLst>
                  <a:outerShdw blurRad="38100" dist="38100" dir="2700000" algn="tl">
                    <a:srgbClr val="C0C0C0"/>
                  </a:outerShdw>
                </a:effectLst>
              </a:rPr>
              <a:t>Jedino što kršćanstvo ne može biti jest djelomično važno.</a:t>
            </a:r>
            <a:r>
              <a:rPr lang="en-US" altLang="sr-Latn-RS" i="1"/>
              <a:t> </a:t>
            </a:r>
            <a:r>
              <a:rPr lang="hr-HR" altLang="sr-Latn-RS" i="1"/>
              <a:t/>
            </a:r>
            <a:br>
              <a:rPr lang="hr-HR" altLang="sr-Latn-RS" i="1"/>
            </a:br>
            <a:r>
              <a:rPr lang="hr-HR" altLang="sr-Latn-RS" i="1"/>
              <a:t/>
            </a:r>
            <a:br>
              <a:rPr lang="hr-HR" altLang="sr-Latn-RS" i="1"/>
            </a:br>
            <a:r>
              <a:rPr lang="en-US" altLang="sr-Latn-RS" sz="2400" b="1" i="1"/>
              <a:t>C.S. Lewis</a:t>
            </a:r>
            <a:r>
              <a:rPr lang="hr-HR" altLang="sr-Latn-RS" sz="2400"/>
              <a:t>, autor niza “Kronike iz Narnije”</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8435" name="Rectangle 3"/>
          <p:cNvSpPr>
            <a:spLocks noChangeArrowheads="1"/>
          </p:cNvSpPr>
          <p:nvPr/>
        </p:nvSpPr>
        <p:spPr bwMode="auto">
          <a:xfrm>
            <a:off x="0" y="57150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sz="6000" b="1">
                <a:solidFill>
                  <a:schemeClr val="bg1"/>
                </a:solidFill>
                <a:effectLst>
                  <a:outerShdw blurRad="38100" dist="38100" dir="2700000" algn="tl">
                    <a:srgbClr val="C0C0C0"/>
                  </a:outerShdw>
                </a:effectLst>
              </a:rPr>
              <a:t>3. Isusova osobnost</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title"/>
          </p:nvPr>
        </p:nvSpPr>
        <p:spPr>
          <a:xfrm>
            <a:off x="457200" y="476250"/>
            <a:ext cx="8229600" cy="5976938"/>
          </a:xfrm>
        </p:spPr>
        <p:txBody>
          <a:bodyPr/>
          <a:lstStyle/>
          <a:p>
            <a:r>
              <a:rPr lang="hr-HR" altLang="sr-Latn-RS" sz="4000"/>
              <a:t>Isusova je osobnost</a:t>
            </a:r>
            <a:r>
              <a:rPr lang="en-US" altLang="sr-Latn-RS" sz="4000"/>
              <a:t> </a:t>
            </a:r>
            <a:r>
              <a:rPr lang="hr-HR" altLang="sr-Latn-RS" sz="4000"/>
              <a:t>zadivila</a:t>
            </a:r>
            <a:r>
              <a:rPr lang="en-US" altLang="sr-Latn-RS" sz="4000"/>
              <a:t> </a:t>
            </a:r>
            <a:r>
              <a:rPr lang="hr-HR" altLang="sr-Latn-RS" sz="4000"/>
              <a:t>milijune</a:t>
            </a:r>
            <a:r>
              <a:rPr lang="en-US" altLang="sr-Latn-RS" sz="4000"/>
              <a:t> </a:t>
            </a:r>
            <a:r>
              <a:rPr lang="hr-HR" altLang="sr-Latn-RS" sz="4000"/>
              <a:t>ljudi koji nisu kršćani</a:t>
            </a:r>
            <a:r>
              <a:rPr lang="en-US" altLang="sr-Latn-RS" sz="4000"/>
              <a:t>.</a:t>
            </a:r>
            <a:r>
              <a:rPr lang="en-US" altLang="sr-Latn-RS"/>
              <a:t> </a:t>
            </a:r>
            <a:endParaRPr lang="hr-HR" altLang="sr-Latn-RS"/>
          </a:p>
        </p:txBody>
      </p:sp>
      <p:sp>
        <p:nvSpPr>
          <p:cNvPr id="35844"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3. Isusova osobnost</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476250"/>
            <a:ext cx="8229600" cy="5976938"/>
          </a:xfrm>
        </p:spPr>
        <p:txBody>
          <a:bodyPr/>
          <a:lstStyle/>
          <a:p>
            <a:r>
              <a:rPr lang="hr-HR" altLang="sr-Latn-RS" i="1">
                <a:solidFill>
                  <a:srgbClr val="666699"/>
                </a:solidFill>
                <a:effectLst>
                  <a:outerShdw blurRad="38100" dist="38100" dir="2700000" algn="tl">
                    <a:srgbClr val="C0C0C0"/>
                  </a:outerShdw>
                </a:effectLst>
              </a:rPr>
              <a:t>Ja sam Židov, ali svijetli lik tog čovjeka iz Nazareta silno me se doimlje… Doista postoji samo jedno mjesto na svijetu gdje ne vidimo nikakva mraka. To je osoba Isusa Krista. U njemu se Bog najjasnije očitovao.</a:t>
            </a:r>
            <a:r>
              <a:rPr lang="hr-HR" altLang="sr-Latn-RS" sz="3200" i="1"/>
              <a:t/>
            </a:r>
            <a:br>
              <a:rPr lang="hr-HR" altLang="sr-Latn-RS" sz="3200" i="1"/>
            </a:br>
            <a:r>
              <a:rPr lang="hr-HR" altLang="sr-Latn-RS" sz="3200" i="1"/>
              <a:t/>
            </a:r>
            <a:br>
              <a:rPr lang="hr-HR" altLang="sr-Latn-RS" sz="3200" i="1"/>
            </a:br>
            <a:r>
              <a:rPr lang="hr-HR" altLang="sr-Latn-RS" sz="2400" b="1" i="1"/>
              <a:t>Albert Einstein</a:t>
            </a:r>
            <a:r>
              <a:rPr lang="hr-HR" altLang="sr-Latn-RS" sz="2400"/>
              <a:t>, znanstvenik nobelovac, 1921.</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196975"/>
            <a:ext cx="8229600" cy="936625"/>
          </a:xfrm>
        </p:spPr>
        <p:txBody>
          <a:bodyPr/>
          <a:lstStyle/>
          <a:p>
            <a:r>
              <a:rPr lang="hr-HR" altLang="sr-Latn-RS" sz="4000"/>
              <a:t>Isus je vrhunski primjer:</a:t>
            </a:r>
            <a:r>
              <a:rPr lang="en-US" altLang="sr-Latn-RS" sz="4000"/>
              <a:t> </a:t>
            </a:r>
            <a:endParaRPr lang="hr-HR" altLang="sr-Latn-RS" sz="4000"/>
          </a:p>
        </p:txBody>
      </p:sp>
      <p:sp>
        <p:nvSpPr>
          <p:cNvPr id="19459" name="Rectangle 3"/>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3. Isusova osobnost</a:t>
            </a:r>
          </a:p>
        </p:txBody>
      </p:sp>
      <p:sp>
        <p:nvSpPr>
          <p:cNvPr id="19460" name="Rectangle 4"/>
          <p:cNvSpPr>
            <a:spLocks noGrp="1" noChangeArrowheads="1"/>
          </p:cNvSpPr>
          <p:nvPr>
            <p:ph type="body" idx="1"/>
          </p:nvPr>
        </p:nvSpPr>
        <p:spPr>
          <a:xfrm>
            <a:off x="395288" y="2205038"/>
            <a:ext cx="8748712" cy="2808287"/>
          </a:xfrm>
          <a:noFill/>
          <a:ln/>
        </p:spPr>
        <p:txBody>
          <a:bodyPr/>
          <a:lstStyle/>
          <a:p>
            <a:pPr>
              <a:lnSpc>
                <a:spcPct val="90000"/>
              </a:lnSpc>
            </a:pPr>
            <a:r>
              <a:rPr lang="hr-HR" altLang="sr-Latn-RS"/>
              <a:t>nesebičnosti i dobrote</a:t>
            </a:r>
            <a:r>
              <a:rPr lang="en-US" altLang="sr-Latn-RS"/>
              <a:t>, </a:t>
            </a:r>
            <a:r>
              <a:rPr lang="hr-HR" altLang="sr-Latn-RS"/>
              <a:t>a nikad samosažaljenja</a:t>
            </a:r>
            <a:r>
              <a:rPr lang="en-US" altLang="sr-Latn-RS"/>
              <a:t> </a:t>
            </a:r>
            <a:endParaRPr lang="hr-HR" altLang="sr-Latn-RS"/>
          </a:p>
          <a:p>
            <a:pPr>
              <a:lnSpc>
                <a:spcPct val="90000"/>
              </a:lnSpc>
            </a:pPr>
            <a:r>
              <a:rPr lang="hr-HR" altLang="sr-Latn-RS"/>
              <a:t>poniznosti, a nikad slabosti</a:t>
            </a:r>
          </a:p>
          <a:p>
            <a:pPr>
              <a:lnSpc>
                <a:spcPct val="90000"/>
              </a:lnSpc>
            </a:pPr>
            <a:r>
              <a:rPr lang="hr-HR" altLang="sr-Latn-RS"/>
              <a:t>radosti,</a:t>
            </a:r>
            <a:r>
              <a:rPr lang="en-US" altLang="sr-Latn-RS"/>
              <a:t> </a:t>
            </a:r>
            <a:r>
              <a:rPr lang="hr-HR" altLang="sr-Latn-RS"/>
              <a:t>ali nikada na tuđi račun</a:t>
            </a:r>
            <a:r>
              <a:rPr lang="en-US" altLang="sr-Latn-RS"/>
              <a:t> </a:t>
            </a:r>
            <a:endParaRPr lang="hr-HR" altLang="sr-Latn-RS"/>
          </a:p>
          <a:p>
            <a:pPr>
              <a:lnSpc>
                <a:spcPct val="90000"/>
              </a:lnSpc>
            </a:pPr>
            <a:r>
              <a:rPr lang="hr-HR" altLang="sr-Latn-RS"/>
              <a:t>uslužnosti i ljubaznosti, ali nikad podilaženja</a:t>
            </a:r>
            <a:r>
              <a:rPr lang="en-US" altLang="sr-Latn-RS"/>
              <a:t>. </a:t>
            </a:r>
            <a:endParaRPr lang="hr-HR" altLang="sr-Latn-RS"/>
          </a:p>
        </p:txBody>
      </p:sp>
      <p:sp>
        <p:nvSpPr>
          <p:cNvPr id="19461" name="Rectangle 5"/>
          <p:cNvSpPr>
            <a:spLocks noChangeArrowheads="1"/>
          </p:cNvSpPr>
          <p:nvPr/>
        </p:nvSpPr>
        <p:spPr bwMode="auto">
          <a:xfrm>
            <a:off x="539750" y="4724400"/>
            <a:ext cx="82296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sz="3200"/>
              <a:t>Čak su i njegovi neprijatelji došli do točke kada na njemu nisu mogli naći pogreške</a:t>
            </a:r>
            <a:r>
              <a:rPr lang="en-US" altLang="sr-Latn-RS" sz="3200"/>
              <a:t>.</a:t>
            </a:r>
            <a:r>
              <a:rPr lang="en-US" altLang="sr-Latn-RS" sz="4000"/>
              <a:t> </a:t>
            </a:r>
            <a:endParaRPr lang="hr-HR" altLang="sr-Latn-RS" sz="400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1125538"/>
            <a:ext cx="4691063" cy="5327650"/>
          </a:xfrm>
        </p:spPr>
        <p:txBody>
          <a:bodyPr/>
          <a:lstStyle/>
          <a:p>
            <a:r>
              <a:rPr lang="hr-HR" altLang="sr-Latn-RS" sz="4000"/>
              <a:t>Promatrajući ovakvu osobnost</a:t>
            </a:r>
            <a:r>
              <a:rPr lang="en-US" altLang="sr-Latn-RS" sz="4000"/>
              <a:t>, </a:t>
            </a:r>
            <a:r>
              <a:rPr lang="hr-HR" altLang="sr-Latn-RS" sz="4000"/>
              <a:t>možete li reći da je Isus</a:t>
            </a:r>
            <a:r>
              <a:rPr lang="en-US" altLang="sr-Latn-RS" sz="4000"/>
              <a:t> </a:t>
            </a:r>
            <a:r>
              <a:rPr lang="hr-HR" altLang="sr-Latn-RS" sz="4000"/>
              <a:t>bio zao ili pak neuravnotežen čovjek</a:t>
            </a:r>
            <a:r>
              <a:rPr lang="en-US" altLang="sr-Latn-RS" sz="4000"/>
              <a:t>.</a:t>
            </a:r>
            <a:endParaRPr lang="hr-HR" altLang="sr-Latn-RS" sz="4000"/>
          </a:p>
        </p:txBody>
      </p:sp>
      <p:sp>
        <p:nvSpPr>
          <p:cNvPr id="20483" name="Rectangle 3"/>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3. Isusova osobnost</a:t>
            </a:r>
          </a:p>
        </p:txBody>
      </p:sp>
      <p:pic>
        <p:nvPicPr>
          <p:cNvPr id="20485" name="Picture 5" descr="1jes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263" y="2133600"/>
            <a:ext cx="3500437" cy="3500438"/>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18900000" algn="ctr" rotWithShape="0">
                    <a:srgbClr val="C0C0C0">
                      <a:alpha val="50000"/>
                    </a:srgbClr>
                  </a:outerShdw>
                </a:effectLst>
              </a14:hiddenEffects>
            </a:ext>
          </a:extLst>
        </p:spPr>
      </p:pic>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507" name="Rectangle 3"/>
          <p:cNvSpPr>
            <a:spLocks noChangeArrowheads="1"/>
          </p:cNvSpPr>
          <p:nvPr/>
        </p:nvSpPr>
        <p:spPr bwMode="auto">
          <a:xfrm>
            <a:off x="0" y="57150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sz="4800" b="1">
                <a:solidFill>
                  <a:schemeClr val="bg1"/>
                </a:solidFill>
                <a:effectLst>
                  <a:outerShdw blurRad="38100" dist="38100" dir="2700000" algn="tl">
                    <a:srgbClr val="C0C0C0"/>
                  </a:outerShdw>
                </a:effectLst>
              </a:rPr>
              <a:t>4. Starozavjetna proročanstva</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476250"/>
            <a:ext cx="8229600" cy="5976938"/>
          </a:xfrm>
        </p:spPr>
        <p:txBody>
          <a:bodyPr/>
          <a:lstStyle/>
          <a:p>
            <a:r>
              <a:rPr lang="hr-HR" altLang="sr-Latn-RS" sz="4000"/>
              <a:t>Isus iz Nazareta</a:t>
            </a:r>
            <a:r>
              <a:rPr lang="en-US" altLang="sr-Latn-RS" sz="4000"/>
              <a:t> </a:t>
            </a:r>
            <a:r>
              <a:rPr lang="hr-HR" altLang="sr-Latn-RS" sz="4000"/>
              <a:t>ispunjenje je preko 300 različitih proročanstava</a:t>
            </a:r>
            <a:r>
              <a:rPr lang="en-US" altLang="sr-Latn-RS" sz="4000"/>
              <a:t> (</a:t>
            </a:r>
            <a:r>
              <a:rPr lang="hr-HR" altLang="sr-Latn-RS" sz="4000"/>
              <a:t>koja su izrekli mnogi ljudi kroz vrijem od preko 500 godina</a:t>
            </a:r>
            <a:r>
              <a:rPr lang="en-US" altLang="sr-Latn-RS" sz="4000"/>
              <a:t>) </a:t>
            </a:r>
            <a:r>
              <a:rPr lang="hr-HR" altLang="sr-Latn-RS" sz="4000"/>
              <a:t>uključujući 29 na sam dan svoje smrti</a:t>
            </a:r>
            <a:r>
              <a:rPr lang="en-US" altLang="sr-Latn-RS" sz="4000"/>
              <a:t>! </a:t>
            </a:r>
            <a:endParaRPr lang="hr-HR" altLang="sr-Latn-RS" sz="4000"/>
          </a:p>
        </p:txBody>
      </p:sp>
      <p:sp>
        <p:nvSpPr>
          <p:cNvPr id="22531" name="Rectangle 3"/>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4. Starozavjetna proročanstva</a:t>
            </a: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476250"/>
            <a:ext cx="8229600" cy="5976938"/>
          </a:xfrm>
        </p:spPr>
        <p:txBody>
          <a:bodyPr/>
          <a:lstStyle/>
          <a:p>
            <a:r>
              <a:rPr lang="hr-HR" altLang="sr-Latn-RS" sz="4000"/>
              <a:t>Neki su ovo pokušali protumačiti tvrdeći da je Isus bio izuzetno pametan i vješt čovjek</a:t>
            </a:r>
            <a:r>
              <a:rPr lang="en-US" altLang="sr-Latn-RS" sz="4000"/>
              <a:t> </a:t>
            </a:r>
            <a:r>
              <a:rPr lang="hr-HR" altLang="sr-Latn-RS" sz="4000"/>
              <a:t>koji je namjerno provodio ispunjenje spomenutih proročanstava</a:t>
            </a:r>
            <a:r>
              <a:rPr lang="en-US" altLang="sr-Latn-RS" sz="4000"/>
              <a:t> </a:t>
            </a:r>
            <a:r>
              <a:rPr lang="hr-HR" altLang="sr-Latn-RS" sz="4000"/>
              <a:t>i tako tvrdio za sebe da je on Mesija obećan u Starom zavjetu!</a:t>
            </a:r>
          </a:p>
        </p:txBody>
      </p:sp>
      <p:sp>
        <p:nvSpPr>
          <p:cNvPr id="23555" name="Rectangle 3"/>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4. Starozavjetna proročanstva</a:t>
            </a: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476250"/>
            <a:ext cx="8229600" cy="5976938"/>
          </a:xfrm>
        </p:spPr>
        <p:txBody>
          <a:bodyPr/>
          <a:lstStyle/>
          <a:p>
            <a:r>
              <a:rPr lang="hr-HR" altLang="sr-Latn-RS" sz="4000"/>
              <a:t>Problem je u ovakvoj tvrdnji</a:t>
            </a:r>
            <a:r>
              <a:rPr lang="en-US" altLang="sr-Latn-RS" sz="4000"/>
              <a:t> </a:t>
            </a:r>
            <a:r>
              <a:rPr lang="hr-HR" altLang="sr-Latn-RS" sz="4000"/>
              <a:t>izuzetno velik broj proročanstava</a:t>
            </a:r>
            <a:r>
              <a:rPr lang="en-US" altLang="sr-Latn-RS" sz="4000"/>
              <a:t>, </a:t>
            </a:r>
            <a:r>
              <a:rPr lang="hr-HR" altLang="sr-Latn-RS" sz="4000"/>
              <a:t>što znači da bi bilo vrlo teško moguće namjerno ispuniti svako pojedino</a:t>
            </a:r>
            <a:r>
              <a:rPr lang="en-US" altLang="sr-Latn-RS" sz="4000"/>
              <a:t>.</a:t>
            </a:r>
            <a:endParaRPr lang="hr-HR" altLang="sr-Latn-RS" sz="4000"/>
          </a:p>
        </p:txBody>
      </p:sp>
      <p:sp>
        <p:nvSpPr>
          <p:cNvPr id="24579" name="Rectangle 3"/>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4. Starozavjetna proročanstva</a:t>
            </a: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476250"/>
            <a:ext cx="8229600" cy="5976938"/>
          </a:xfrm>
        </p:spPr>
        <p:txBody>
          <a:bodyPr/>
          <a:lstStyle/>
          <a:p>
            <a:r>
              <a:rPr lang="hr-HR" altLang="sr-Latn-RS" sz="4000"/>
              <a:t>Nadalje</a:t>
            </a:r>
            <a:r>
              <a:rPr lang="en-US" altLang="sr-Latn-RS" sz="4000"/>
              <a:t>, </a:t>
            </a:r>
            <a:r>
              <a:rPr lang="hr-HR" altLang="sr-Latn-RS" sz="4000"/>
              <a:t>ljudski gledajući</a:t>
            </a:r>
            <a:r>
              <a:rPr lang="en-US" altLang="sr-Latn-RS" sz="4000"/>
              <a:t>, </a:t>
            </a:r>
            <a:r>
              <a:rPr lang="hr-HR" altLang="sr-Latn-RS" sz="4000"/>
              <a:t>on sam nije imao niti je mogao imati utjecaj na čitav niz događaja</a:t>
            </a:r>
            <a:r>
              <a:rPr lang="en-US" altLang="sr-Latn-RS" sz="4000"/>
              <a:t> </a:t>
            </a:r>
            <a:r>
              <a:rPr lang="hr-HR" altLang="sr-Latn-RS" sz="4000"/>
              <a:t>kao što su na primjer način njegove smrti ili pak mjesto njegova rođenja!</a:t>
            </a:r>
          </a:p>
        </p:txBody>
      </p:sp>
      <p:sp>
        <p:nvSpPr>
          <p:cNvPr id="25603" name="Rectangle 3"/>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4. Starozavjetna proročanstva</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476250"/>
            <a:ext cx="8229600" cy="5976938"/>
          </a:xfrm>
        </p:spPr>
        <p:txBody>
          <a:bodyPr/>
          <a:lstStyle/>
          <a:p>
            <a:r>
              <a:rPr lang="hr-HR" altLang="sr-Latn-RS" sz="4000"/>
              <a:t>Kršćansko je vjerovanje utemeljeno</a:t>
            </a:r>
            <a:r>
              <a:rPr lang="en-US" altLang="sr-Latn-RS" sz="4000"/>
              <a:t> </a:t>
            </a:r>
            <a:r>
              <a:rPr lang="hr-HR" altLang="sr-Latn-RS" sz="4000"/>
              <a:t>na Bogu Ljubavi</a:t>
            </a:r>
            <a:r>
              <a:rPr lang="en-US" altLang="sr-Latn-RS" sz="4000"/>
              <a:t> </a:t>
            </a:r>
            <a:r>
              <a:rPr lang="hr-HR" altLang="sr-Latn-RS" sz="4000"/>
              <a:t>Koji je tako ljubio svijet da je poslao svoga sina</a:t>
            </a:r>
            <a:r>
              <a:rPr lang="en-US" altLang="sr-Latn-RS" sz="4000"/>
              <a:t> - </a:t>
            </a:r>
            <a:r>
              <a:rPr lang="hr-HR" altLang="sr-Latn-RS" sz="4000"/>
              <a:t>Isusa</a:t>
            </a:r>
            <a:r>
              <a:rPr lang="en-US" altLang="sr-Latn-RS" sz="4000"/>
              <a:t>, </a:t>
            </a:r>
            <a:r>
              <a:rPr lang="hr-HR" altLang="sr-Latn-RS" sz="4000"/>
              <a:t>u naš grešan svijet da podnese smrtnu kaznu</a:t>
            </a:r>
            <a:r>
              <a:rPr lang="en-US" altLang="sr-Latn-RS" sz="4000"/>
              <a:t> </a:t>
            </a:r>
            <a:r>
              <a:rPr lang="hr-HR" altLang="sr-Latn-RS" sz="4000"/>
              <a:t>i tako nam omogući</a:t>
            </a:r>
            <a:r>
              <a:rPr lang="en-US" altLang="sr-Latn-RS" sz="4000"/>
              <a:t> </a:t>
            </a:r>
            <a:r>
              <a:rPr lang="hr-HR" altLang="sr-Latn-RS" sz="4000"/>
              <a:t>stupanje u odnos sa Bogom kao našim nebeskim Ocem.</a:t>
            </a:r>
            <a:r>
              <a:rPr lang="en-US" altLang="sr-Latn-RS" sz="4800"/>
              <a:t> </a:t>
            </a:r>
            <a:endParaRPr lang="hr-HR" altLang="sr-Latn-RS" sz="4800"/>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1341438"/>
            <a:ext cx="4186238" cy="5111750"/>
          </a:xfrm>
        </p:spPr>
        <p:txBody>
          <a:bodyPr/>
          <a:lstStyle/>
          <a:p>
            <a:r>
              <a:rPr lang="hr-HR" altLang="sr-Latn-RS" sz="4000"/>
              <a:t>Da je Isus bio prevarant</a:t>
            </a:r>
            <a:r>
              <a:rPr lang="en-US" altLang="sr-Latn-RS" sz="4000"/>
              <a:t>, </a:t>
            </a:r>
            <a:r>
              <a:rPr lang="hr-HR" altLang="sr-Latn-RS" sz="4000"/>
              <a:t>ne bi li već bilo pomalo kasno</a:t>
            </a:r>
            <a:r>
              <a:rPr lang="en-US" altLang="sr-Latn-RS" sz="4000"/>
              <a:t> </a:t>
            </a:r>
            <a:r>
              <a:rPr lang="hr-HR" altLang="sr-Latn-RS" sz="4000"/>
              <a:t>kada bi saznao gdje se on to u stvari trebao roditi?</a:t>
            </a:r>
          </a:p>
        </p:txBody>
      </p:sp>
      <p:sp>
        <p:nvSpPr>
          <p:cNvPr id="27651" name="Rectangle 3"/>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4. Starozavjetna proročanstva</a:t>
            </a:r>
          </a:p>
        </p:txBody>
      </p:sp>
      <p:pic>
        <p:nvPicPr>
          <p:cNvPr id="27653" name="Picture 5" descr="08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463" y="2492375"/>
            <a:ext cx="3973512" cy="307975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18900000" algn="ctr" rotWithShape="0">
                    <a:srgbClr val="C0C0C0">
                      <a:alpha val="50000"/>
                    </a:srgbClr>
                  </a:outerShdw>
                </a:effectLst>
              </a14:hiddenEffects>
            </a:ext>
          </a:extLst>
        </p:spPr>
      </p:pic>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8675" name="Rectangle 3"/>
          <p:cNvSpPr>
            <a:spLocks noChangeArrowheads="1"/>
          </p:cNvSpPr>
          <p:nvPr/>
        </p:nvSpPr>
        <p:spPr bwMode="auto">
          <a:xfrm>
            <a:off x="0" y="57150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sz="6000" b="1">
                <a:solidFill>
                  <a:schemeClr val="bg1"/>
                </a:solidFill>
                <a:effectLst>
                  <a:outerShdw blurRad="38100" dist="38100" dir="2700000" algn="tl">
                    <a:srgbClr val="C0C0C0"/>
                  </a:outerShdw>
                </a:effectLst>
              </a:rPr>
              <a:t>5. Isusovo uskrsnuće</a:t>
            </a: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title"/>
          </p:nvPr>
        </p:nvSpPr>
        <p:spPr>
          <a:xfrm>
            <a:off x="457200" y="476250"/>
            <a:ext cx="8229600" cy="5976938"/>
          </a:xfrm>
        </p:spPr>
        <p:txBody>
          <a:bodyPr/>
          <a:lstStyle/>
          <a:p>
            <a:r>
              <a:rPr lang="hr-HR" altLang="sr-Latn-RS" sz="4000"/>
              <a:t>Uskrsnuće Isusa od mrtvih</a:t>
            </a:r>
            <a:r>
              <a:rPr lang="en-US" altLang="sr-Latn-RS" sz="4000"/>
              <a:t> </a:t>
            </a:r>
            <a:r>
              <a:rPr lang="hr-HR" altLang="sr-Latn-RS" sz="4000"/>
              <a:t>temelj je kršćanskog vjerovanja</a:t>
            </a:r>
            <a:r>
              <a:rPr lang="en-US" altLang="sr-Latn-RS" sz="4000"/>
              <a:t>. </a:t>
            </a:r>
            <a:r>
              <a:rPr lang="hr-HR" altLang="sr-Latn-RS" sz="4000"/>
              <a:t>Postoje li za to kakvi dokazi</a:t>
            </a:r>
            <a:r>
              <a:rPr lang="en-US" altLang="sr-Latn-RS" sz="4000"/>
              <a:t>?</a:t>
            </a:r>
            <a:r>
              <a:rPr lang="hr-HR" altLang="sr-Latn-RS" sz="4000"/>
              <a:t/>
            </a:r>
            <a:br>
              <a:rPr lang="hr-HR" altLang="sr-Latn-RS" sz="4000"/>
            </a:br>
            <a:r>
              <a:rPr lang="hr-HR" altLang="sr-Latn-RS" sz="4000"/>
              <a:t> Brojna su tumačenja koja su htjela objasniti odsutnost Isusova tijela iz groba</a:t>
            </a:r>
            <a:r>
              <a:rPr lang="en-US" altLang="sr-Latn-RS" sz="4000"/>
              <a:t>.</a:t>
            </a:r>
            <a:r>
              <a:rPr lang="en-US" altLang="sr-Latn-RS"/>
              <a:t> </a:t>
            </a:r>
            <a:endParaRPr lang="hr-HR" altLang="sr-Latn-RS"/>
          </a:p>
        </p:txBody>
      </p:sp>
      <p:sp>
        <p:nvSpPr>
          <p:cNvPr id="36868"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5. Isusovo uskrsnuće</a:t>
            </a: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title"/>
          </p:nvPr>
        </p:nvSpPr>
        <p:spPr>
          <a:xfrm>
            <a:off x="457200" y="5589588"/>
            <a:ext cx="8229600" cy="863600"/>
          </a:xfrm>
        </p:spPr>
        <p:txBody>
          <a:bodyPr/>
          <a:lstStyle/>
          <a:p>
            <a:r>
              <a:rPr lang="en-US" altLang="sr-Latn-RS" i="1"/>
              <a:t>“</a:t>
            </a:r>
            <a:r>
              <a:rPr lang="hr-HR" altLang="sr-Latn-RS" i="1"/>
              <a:t>Isus nikada nije ni umro.</a:t>
            </a:r>
            <a:r>
              <a:rPr lang="en-US" altLang="sr-Latn-RS" i="1"/>
              <a:t>"</a:t>
            </a:r>
            <a:endParaRPr lang="hr-HR" altLang="sr-Latn-RS" i="1"/>
          </a:p>
        </p:txBody>
      </p:sp>
      <p:sp>
        <p:nvSpPr>
          <p:cNvPr id="44036"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5. Isusovo uskrsnuće</a:t>
            </a:r>
          </a:p>
        </p:txBody>
      </p:sp>
      <p:pic>
        <p:nvPicPr>
          <p:cNvPr id="44037" name="Picture 5" descr="jesus_a183x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7388" y="1409700"/>
            <a:ext cx="5229225" cy="4038600"/>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title"/>
          </p:nvPr>
        </p:nvSpPr>
        <p:spPr>
          <a:xfrm>
            <a:off x="457200" y="476250"/>
            <a:ext cx="8229600" cy="5976938"/>
          </a:xfrm>
        </p:spPr>
        <p:txBody>
          <a:bodyPr/>
          <a:lstStyle/>
          <a:p>
            <a:r>
              <a:rPr lang="hr-HR" altLang="sr-Latn-RS" sz="4000"/>
              <a:t/>
            </a:r>
            <a:br>
              <a:rPr lang="hr-HR" altLang="sr-Latn-RS" sz="4000"/>
            </a:br>
            <a:r>
              <a:rPr lang="en-US" altLang="sr-Latn-RS" sz="4000"/>
              <a:t>Dr Trevor Lloyd Davies </a:t>
            </a:r>
            <a:r>
              <a:rPr lang="hr-HR" altLang="sr-Latn-RS" sz="4000"/>
              <a:t>(</a:t>
            </a:r>
            <a:r>
              <a:rPr lang="hr-HR" altLang="sr-Latn-RS" sz="3200"/>
              <a:t>Velika Britanija</a:t>
            </a:r>
            <a:r>
              <a:rPr lang="hr-HR" altLang="sr-Latn-RS" sz="4000"/>
              <a:t>) tvrdio je da Isus u stvari nije ni umro na križu.</a:t>
            </a:r>
            <a:r>
              <a:rPr lang="en-US" altLang="sr-Latn-RS" sz="4000"/>
              <a:t> </a:t>
            </a:r>
            <a:r>
              <a:rPr lang="hr-HR" altLang="sr-Latn-RS" sz="4000"/>
              <a:t>Bez svijesti je skinut s križa, te se kasnije samo probudio</a:t>
            </a:r>
            <a:r>
              <a:rPr lang="en-US" altLang="sr-Latn-RS" sz="4000"/>
              <a:t>. </a:t>
            </a:r>
            <a:endParaRPr lang="hr-HR" altLang="sr-Latn-RS" sz="4000"/>
          </a:p>
        </p:txBody>
      </p:sp>
      <p:sp>
        <p:nvSpPr>
          <p:cNvPr id="37892"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5. Isusovo uskrsnuće</a:t>
            </a: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title"/>
          </p:nvPr>
        </p:nvSpPr>
        <p:spPr>
          <a:xfrm>
            <a:off x="457200" y="476250"/>
            <a:ext cx="8229600" cy="5976938"/>
          </a:xfrm>
        </p:spPr>
        <p:txBody>
          <a:bodyPr/>
          <a:lstStyle/>
          <a:p>
            <a:r>
              <a:rPr lang="hr-HR" altLang="sr-Latn-RS" sz="4000"/>
              <a:t>Razmislimo!</a:t>
            </a:r>
            <a:r>
              <a:rPr lang="en-US" altLang="sr-Latn-RS" sz="4000"/>
              <a:t> </a:t>
            </a:r>
            <a:r>
              <a:rPr lang="hr-HR" altLang="sr-Latn-RS" sz="4000"/>
              <a:t>Isus je prošao rimsko bičevanje</a:t>
            </a:r>
            <a:r>
              <a:rPr lang="en-US" altLang="sr-Latn-RS" sz="4000"/>
              <a:t>, </a:t>
            </a:r>
            <a:r>
              <a:rPr lang="hr-HR" altLang="sr-Latn-RS" sz="4000"/>
              <a:t>koje je mnoge ljude i ubilo.</a:t>
            </a:r>
            <a:r>
              <a:rPr lang="en-US" altLang="sr-Latn-RS" sz="4000"/>
              <a:t> </a:t>
            </a:r>
            <a:r>
              <a:rPr lang="hr-HR" altLang="sr-Latn-RS" sz="4000"/>
              <a:t>Također, bio je kroz šest sati pribijen na križ</a:t>
            </a:r>
            <a:r>
              <a:rPr lang="en-US" altLang="sr-Latn-RS" sz="4000"/>
              <a:t>. </a:t>
            </a:r>
            <a:r>
              <a:rPr lang="hr-HR" altLang="sr-Latn-RS" sz="4000"/>
              <a:t/>
            </a:r>
            <a:br>
              <a:rPr lang="hr-HR" altLang="sr-Latn-RS" sz="4000"/>
            </a:br>
            <a:r>
              <a:rPr lang="hr-HR" altLang="sr-Latn-RS" sz="4000"/>
              <a:t>Bi li čovjek koji je to prošao bio u stanju odgurnuti tonu tešku ploču</a:t>
            </a:r>
            <a:r>
              <a:rPr lang="en-US" altLang="sr-Latn-RS" sz="4000"/>
              <a:t> </a:t>
            </a:r>
            <a:r>
              <a:rPr lang="hr-HR" altLang="sr-Latn-RS" sz="4000"/>
              <a:t>s ulaza u grob i pobjeći</a:t>
            </a:r>
            <a:r>
              <a:rPr lang="en-US" altLang="sr-Latn-RS" sz="4000"/>
              <a:t>?!?</a:t>
            </a:r>
            <a:endParaRPr lang="hr-HR" altLang="sr-Latn-RS" sz="4000"/>
          </a:p>
        </p:txBody>
      </p:sp>
      <p:sp>
        <p:nvSpPr>
          <p:cNvPr id="38916"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5. Isusovo uskrsnuće</a:t>
            </a:r>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title"/>
          </p:nvPr>
        </p:nvSpPr>
        <p:spPr>
          <a:xfrm>
            <a:off x="457200" y="476250"/>
            <a:ext cx="8229600" cy="5976938"/>
          </a:xfrm>
        </p:spPr>
        <p:txBody>
          <a:bodyPr/>
          <a:lstStyle/>
          <a:p>
            <a:r>
              <a:rPr lang="hr-HR" altLang="sr-Latn-RS"/>
              <a:t/>
            </a:r>
            <a:br>
              <a:rPr lang="hr-HR" altLang="sr-Latn-RS"/>
            </a:br>
            <a:r>
              <a:rPr lang="hr-HR" altLang="sr-Latn-RS" sz="4000"/>
              <a:t>Rimski su se vojnici morali uvjeriti</a:t>
            </a:r>
            <a:r>
              <a:rPr lang="en-US" altLang="sr-Latn-RS" sz="4000"/>
              <a:t> </a:t>
            </a:r>
            <a:r>
              <a:rPr lang="hr-HR" altLang="sr-Latn-RS" sz="4000"/>
              <a:t>da je Isus mrtav.</a:t>
            </a:r>
            <a:r>
              <a:rPr lang="en-US" altLang="sr-Latn-RS" sz="4000"/>
              <a:t> </a:t>
            </a:r>
            <a:r>
              <a:rPr lang="hr-HR" altLang="sr-Latn-RS" sz="4000"/>
              <a:t>U slučaju da im zarobljenik pobjegne, sami bi bili suočeni sa smrtnom kaznom!</a:t>
            </a:r>
            <a:br>
              <a:rPr lang="hr-HR" altLang="sr-Latn-RS" sz="4000"/>
            </a:br>
            <a:r>
              <a:rPr lang="hr-HR" altLang="sr-Latn-RS" sz="4000"/>
              <a:t> Onima koji su još visjeli a nisu još bili mrtvi, rimski bi vojnici maljem lomili koljena kako bi ubrzali smrt i kako bi onemogućili mogući bijeg!</a:t>
            </a:r>
          </a:p>
        </p:txBody>
      </p:sp>
      <p:sp>
        <p:nvSpPr>
          <p:cNvPr id="39940"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5. Isusovo uskrsnuće</a:t>
            </a:r>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title"/>
          </p:nvPr>
        </p:nvSpPr>
        <p:spPr>
          <a:xfrm>
            <a:off x="457200" y="476250"/>
            <a:ext cx="8229600" cy="5976938"/>
          </a:xfrm>
        </p:spPr>
        <p:txBody>
          <a:bodyPr/>
          <a:lstStyle/>
          <a:p>
            <a:r>
              <a:rPr lang="hr-HR" altLang="sr-Latn-RS"/>
              <a:t/>
            </a:r>
            <a:br>
              <a:rPr lang="hr-HR" altLang="sr-Latn-RS"/>
            </a:br>
            <a:r>
              <a:rPr lang="hr-HR" altLang="sr-Latn-RS" sz="4000"/>
              <a:t>U </a:t>
            </a:r>
            <a:r>
              <a:rPr lang="hr-HR" altLang="sr-Latn-RS" sz="3200"/>
              <a:t>Iv 19,34</a:t>
            </a:r>
            <a:r>
              <a:rPr lang="en-US" altLang="sr-Latn-RS" sz="4000"/>
              <a:t> </a:t>
            </a:r>
            <a:r>
              <a:rPr lang="hr-HR" altLang="sr-Latn-RS" sz="4000"/>
              <a:t>čitamo da je stražar</a:t>
            </a:r>
            <a:r>
              <a:rPr lang="en-US" altLang="sr-Latn-RS" sz="4000"/>
              <a:t>, </a:t>
            </a:r>
            <a:r>
              <a:rPr lang="hr-HR" altLang="sr-Latn-RS" sz="4000"/>
              <a:t>videći da je Isus na križu već mrtav</a:t>
            </a:r>
            <a:r>
              <a:rPr lang="en-US" altLang="sr-Latn-RS" sz="4000"/>
              <a:t>, </a:t>
            </a:r>
            <a:r>
              <a:rPr lang="hr-HR" altLang="sr-Latn-RS" sz="4000"/>
              <a:t>probio ga kopljem kako bi potvrdio njegovu smrt.</a:t>
            </a:r>
            <a:r>
              <a:rPr lang="en-US" altLang="sr-Latn-RS" sz="4000"/>
              <a:t> </a:t>
            </a:r>
            <a:r>
              <a:rPr lang="hr-HR" altLang="sr-Latn-RS" sz="4000"/>
              <a:t>Ubod kopljem prouzročio je istjecanje krvi i vode!</a:t>
            </a:r>
            <a:r>
              <a:rPr lang="en-US" altLang="sr-Latn-RS" sz="4000"/>
              <a:t> </a:t>
            </a:r>
            <a:r>
              <a:rPr lang="hr-HR" altLang="sr-Latn-RS" sz="4000"/>
              <a:t>Došlo je do razdvajanja</a:t>
            </a:r>
            <a:r>
              <a:rPr lang="en-US" altLang="sr-Latn-RS" sz="4000"/>
              <a:t> </a:t>
            </a:r>
            <a:r>
              <a:rPr lang="hr-HR" altLang="sr-Latn-RS" sz="4000"/>
              <a:t>krvnih tjelešaca i sukrvice</a:t>
            </a:r>
            <a:r>
              <a:rPr lang="en-US" altLang="sr-Latn-RS" sz="4000"/>
              <a:t> </a:t>
            </a:r>
            <a:r>
              <a:rPr lang="hr-HR" altLang="sr-Latn-RS" sz="4000"/>
              <a:t>što danas poznajemo kao medicinski dokaz da se radi o mrtvom tijelu</a:t>
            </a:r>
            <a:r>
              <a:rPr lang="en-US" altLang="sr-Latn-RS" sz="4000"/>
              <a:t>. </a:t>
            </a:r>
            <a:endParaRPr lang="hr-HR" altLang="sr-Latn-RS" sz="4000"/>
          </a:p>
        </p:txBody>
      </p:sp>
      <p:sp>
        <p:nvSpPr>
          <p:cNvPr id="40964"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5. Isusovo uskrsnuće</a:t>
            </a:r>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title"/>
          </p:nvPr>
        </p:nvSpPr>
        <p:spPr>
          <a:xfrm>
            <a:off x="457200" y="476250"/>
            <a:ext cx="8229600" cy="5976938"/>
          </a:xfrm>
        </p:spPr>
        <p:txBody>
          <a:bodyPr/>
          <a:lstStyle/>
          <a:p>
            <a:r>
              <a:rPr lang="hr-HR" altLang="sr-Latn-RS" sz="4000"/>
              <a:t>U vrijeme kad je Ivan ovo pisao, takvo medicinsko znanje nije postojalo!</a:t>
            </a:r>
            <a:r>
              <a:rPr lang="en-US" altLang="sr-Latn-RS" sz="4000"/>
              <a:t> </a:t>
            </a:r>
            <a:r>
              <a:rPr lang="hr-HR" altLang="sr-Latn-RS" sz="4000"/>
              <a:t>Dakle, on nije imao nikakva razloga izmišljati. Stoga ovaj izvještaj predstavlja jak medicinski dokaz Isusove stvarne smrti na križu</a:t>
            </a:r>
            <a:r>
              <a:rPr lang="en-US" altLang="sr-Latn-RS" sz="4000"/>
              <a:t>.</a:t>
            </a:r>
            <a:endParaRPr lang="hr-HR" altLang="sr-Latn-RS" sz="4000"/>
          </a:p>
        </p:txBody>
      </p:sp>
      <p:sp>
        <p:nvSpPr>
          <p:cNvPr id="41988"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5. Isusovo uskrsnuće</a:t>
            </a:r>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title"/>
          </p:nvPr>
        </p:nvSpPr>
        <p:spPr>
          <a:xfrm>
            <a:off x="457200" y="5589588"/>
            <a:ext cx="8229600" cy="863600"/>
          </a:xfrm>
        </p:spPr>
        <p:txBody>
          <a:bodyPr/>
          <a:lstStyle/>
          <a:p>
            <a:r>
              <a:rPr lang="en-US" altLang="sr-Latn-RS" i="1"/>
              <a:t>“</a:t>
            </a:r>
            <a:r>
              <a:rPr lang="hr-HR" altLang="sr-Latn-RS" i="1"/>
              <a:t>Učenici su ukrali Isusovo tijelo.</a:t>
            </a:r>
            <a:r>
              <a:rPr lang="en-US" altLang="sr-Latn-RS" i="1"/>
              <a:t>"</a:t>
            </a:r>
            <a:endParaRPr lang="hr-HR" altLang="sr-Latn-RS" i="1"/>
          </a:p>
        </p:txBody>
      </p:sp>
      <p:sp>
        <p:nvSpPr>
          <p:cNvPr id="43012"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5. Isusovo uskrsnuće</a:t>
            </a:r>
          </a:p>
        </p:txBody>
      </p:sp>
      <p:pic>
        <p:nvPicPr>
          <p:cNvPr id="43013" name="Picture 5" descr="jesus_a194x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7388" y="1409700"/>
            <a:ext cx="5229225" cy="4038600"/>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476250"/>
            <a:ext cx="8229600" cy="5976938"/>
          </a:xfrm>
        </p:spPr>
        <p:txBody>
          <a:bodyPr/>
          <a:lstStyle/>
          <a:p>
            <a:r>
              <a:rPr lang="hr-HR" altLang="sr-Latn-RS" sz="4000"/>
              <a:t>Stoga je autentičnost Isusa iz Nazareta – čije su rođenje, život, smrt i uskrsnuće zabilježeni u Bibliji – od najveće važnosti za vjerodostojnost kršćanstva. </a:t>
            </a:r>
            <a:br>
              <a:rPr lang="hr-HR" altLang="sr-Latn-RS" sz="4000"/>
            </a:br>
            <a:r>
              <a:rPr lang="hr-HR" altLang="sr-Latn-RS" sz="4000"/>
              <a:t>Jednostavnije rečeno: je li Isus bio</a:t>
            </a:r>
            <a:r>
              <a:rPr lang="en-US" altLang="sr-Latn-RS" sz="4000"/>
              <a:t> </a:t>
            </a:r>
            <a:r>
              <a:rPr lang="hr-HR" altLang="sr-Latn-RS" sz="4000"/>
              <a:t>luđak,</a:t>
            </a:r>
            <a:r>
              <a:rPr lang="en-US" altLang="sr-Latn-RS" sz="4000"/>
              <a:t> </a:t>
            </a:r>
            <a:r>
              <a:rPr lang="hr-HR" altLang="sr-Latn-RS" sz="4000"/>
              <a:t>lažljivac ili istinit</a:t>
            </a:r>
            <a:r>
              <a:rPr lang="en-US" altLang="sr-Latn-RS" sz="4000"/>
              <a:t>?</a:t>
            </a:r>
            <a:endParaRPr lang="hr-HR" altLang="sr-Latn-RS" sz="4000"/>
          </a:p>
        </p:txBody>
      </p: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title"/>
          </p:nvPr>
        </p:nvSpPr>
        <p:spPr>
          <a:xfrm>
            <a:off x="457200" y="476250"/>
            <a:ext cx="8229600" cy="5976938"/>
          </a:xfrm>
        </p:spPr>
        <p:txBody>
          <a:bodyPr/>
          <a:lstStyle/>
          <a:p>
            <a:r>
              <a:rPr lang="hr-HR" altLang="sr-Latn-RS" sz="4000"/>
              <a:t>Bilo je tvrdnji da su Isusovi učenici ukrali tijelo i počeli govoriti da je Isus živ. Ako i zaboravimo činjenicu da je grob bio pod stražom, ovakve se tvrdnje psihološki ne slažu.</a:t>
            </a:r>
          </a:p>
        </p:txBody>
      </p:sp>
      <p:sp>
        <p:nvSpPr>
          <p:cNvPr id="45060"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5. Isusovo uskrsnuće</a:t>
            </a:r>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type="title"/>
          </p:nvPr>
        </p:nvSpPr>
        <p:spPr>
          <a:xfrm>
            <a:off x="457200" y="476250"/>
            <a:ext cx="8229600" cy="5976938"/>
          </a:xfrm>
        </p:spPr>
        <p:txBody>
          <a:bodyPr/>
          <a:lstStyle/>
          <a:p>
            <a:r>
              <a:rPr lang="hr-HR" altLang="sr-Latn-RS" sz="4000"/>
              <a:t/>
            </a:r>
            <a:br>
              <a:rPr lang="hr-HR" altLang="sr-Latn-RS" sz="4000"/>
            </a:br>
            <a:r>
              <a:rPr lang="hr-HR" altLang="sr-Latn-RS" sz="4000"/>
              <a:t>Nakon Isusove smrti</a:t>
            </a:r>
            <a:r>
              <a:rPr lang="en-US" altLang="sr-Latn-RS" sz="4000"/>
              <a:t> </a:t>
            </a:r>
            <a:r>
              <a:rPr lang="hr-HR" altLang="sr-Latn-RS" sz="4000"/>
              <a:t>učenici su bili</a:t>
            </a:r>
            <a:r>
              <a:rPr lang="en-US" altLang="sr-Latn-RS" sz="4000"/>
              <a:t> </a:t>
            </a:r>
            <a:r>
              <a:rPr lang="hr-HR" altLang="sr-Latn-RS" sz="4000"/>
              <a:t>utučeni i</a:t>
            </a:r>
            <a:r>
              <a:rPr lang="en-US" altLang="sr-Latn-RS" sz="4000"/>
              <a:t> </a:t>
            </a:r>
            <a:r>
              <a:rPr lang="hr-HR" altLang="sr-Latn-RS" sz="4000"/>
              <a:t>potpuno razočarani</a:t>
            </a:r>
            <a:r>
              <a:rPr lang="en-US" altLang="sr-Latn-RS" sz="4000"/>
              <a:t>. </a:t>
            </a:r>
            <a:r>
              <a:rPr lang="hr-HR" altLang="sr-Latn-RS" sz="4000"/>
              <a:t>Zasigurno se nešto izuzetno</a:t>
            </a:r>
            <a:r>
              <a:rPr lang="en-US" altLang="sr-Latn-RS" sz="4000"/>
              <a:t> </a:t>
            </a:r>
            <a:r>
              <a:rPr lang="hr-HR" altLang="sr-Latn-RS" sz="4000"/>
              <a:t>trebalo dogoditi</a:t>
            </a:r>
            <a:r>
              <a:rPr lang="en-US" altLang="sr-Latn-RS" sz="4000"/>
              <a:t> </a:t>
            </a:r>
            <a:r>
              <a:rPr lang="hr-HR" altLang="sr-Latn-RS" sz="4000"/>
              <a:t>kako bi oni bili spremni trpjeti za ono što su vjerovali</a:t>
            </a:r>
            <a:r>
              <a:rPr lang="en-US" altLang="sr-Latn-RS" sz="4000"/>
              <a:t>. </a:t>
            </a:r>
            <a:r>
              <a:rPr lang="hr-HR" altLang="sr-Latn-RS" sz="4000"/>
              <a:t>Bili su bičevani, mučeni i ubijani vjerujući u Isusovo uskrsnuće!</a:t>
            </a:r>
          </a:p>
        </p:txBody>
      </p:sp>
      <p:sp>
        <p:nvSpPr>
          <p:cNvPr id="46084"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5. Isusovo uskrsnuće</a:t>
            </a: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title"/>
          </p:nvPr>
        </p:nvSpPr>
        <p:spPr>
          <a:xfrm>
            <a:off x="457200" y="476250"/>
            <a:ext cx="8229600" cy="5976938"/>
          </a:xfrm>
        </p:spPr>
        <p:txBody>
          <a:bodyPr/>
          <a:lstStyle/>
          <a:p>
            <a:r>
              <a:rPr lang="hr-HR" altLang="sr-Latn-RS" sz="4000"/>
              <a:t>Logički, bi li ljudi bili u stanju trpjeti zbog nečeg za što su znali da je neistina?</a:t>
            </a:r>
          </a:p>
        </p:txBody>
      </p:sp>
      <p:sp>
        <p:nvSpPr>
          <p:cNvPr id="47108"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5. Isusovo uskrsnuće</a:t>
            </a:r>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type="title"/>
          </p:nvPr>
        </p:nvSpPr>
        <p:spPr>
          <a:xfrm>
            <a:off x="457200" y="5661025"/>
            <a:ext cx="8229600" cy="792163"/>
          </a:xfrm>
        </p:spPr>
        <p:txBody>
          <a:bodyPr/>
          <a:lstStyle/>
          <a:p>
            <a:r>
              <a:rPr lang="en-US" altLang="sr-Latn-RS" i="1"/>
              <a:t>“</a:t>
            </a:r>
            <a:r>
              <a:rPr lang="hr-HR" altLang="sr-Latn-RS" i="1"/>
              <a:t>Glavari su ukrali tijelo.</a:t>
            </a:r>
            <a:r>
              <a:rPr lang="en-US" altLang="sr-Latn-RS" i="1"/>
              <a:t>"</a:t>
            </a:r>
            <a:endParaRPr lang="hr-HR" altLang="sr-Latn-RS" i="1"/>
          </a:p>
        </p:txBody>
      </p:sp>
      <p:sp>
        <p:nvSpPr>
          <p:cNvPr id="48132"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5. Isusovo uskrsnuće</a:t>
            </a:r>
          </a:p>
        </p:txBody>
      </p:sp>
      <p:pic>
        <p:nvPicPr>
          <p:cNvPr id="48133" name="Picture 5" descr="jesus_a198x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7388" y="1409700"/>
            <a:ext cx="5229225" cy="4038600"/>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type="title"/>
          </p:nvPr>
        </p:nvSpPr>
        <p:spPr>
          <a:xfrm>
            <a:off x="457200" y="476250"/>
            <a:ext cx="8229600" cy="5976938"/>
          </a:xfrm>
        </p:spPr>
        <p:txBody>
          <a:bodyPr/>
          <a:lstStyle/>
          <a:p>
            <a:r>
              <a:rPr lang="hr-HR" altLang="sr-Latn-RS" sz="4000"/>
              <a:t>Ako su poglavari ukrali tijelo</a:t>
            </a:r>
            <a:r>
              <a:rPr lang="en-US" altLang="sr-Latn-RS" sz="4000"/>
              <a:t>, </a:t>
            </a:r>
            <a:r>
              <a:rPr lang="hr-HR" altLang="sr-Latn-RS" sz="4000"/>
              <a:t>zašto ga nisu svima pokazali i tako onemogućili glasine</a:t>
            </a:r>
            <a:r>
              <a:rPr lang="en-US" altLang="sr-Latn-RS" sz="4000"/>
              <a:t> </a:t>
            </a:r>
            <a:r>
              <a:rPr lang="hr-HR" altLang="sr-Latn-RS" sz="4000"/>
              <a:t>o Isusovom uskrsnuću od mrtvih</a:t>
            </a:r>
            <a:r>
              <a:rPr lang="en-US" altLang="sr-Latn-RS" sz="4000"/>
              <a:t> </a:t>
            </a:r>
            <a:r>
              <a:rPr lang="hr-HR" altLang="sr-Latn-RS" sz="4000"/>
              <a:t>koje su</a:t>
            </a:r>
            <a:r>
              <a:rPr lang="en-US" altLang="sr-Latn-RS" sz="4000"/>
              <a:t> </a:t>
            </a:r>
            <a:r>
              <a:rPr lang="hr-HR" altLang="sr-Latn-RS" sz="4000"/>
              <a:t>širili </a:t>
            </a:r>
            <a:r>
              <a:rPr lang="en-US" altLang="sr-Latn-RS" sz="4000"/>
              <a:t>“</a:t>
            </a:r>
            <a:r>
              <a:rPr lang="hr-HR" altLang="sr-Latn-RS" sz="4000"/>
              <a:t>ludi</a:t>
            </a:r>
            <a:r>
              <a:rPr lang="en-US" altLang="sr-Latn-RS" sz="4000"/>
              <a:t>" </a:t>
            </a:r>
            <a:r>
              <a:rPr lang="hr-HR" altLang="sr-Latn-RS" sz="4000"/>
              <a:t>učenici</a:t>
            </a:r>
            <a:r>
              <a:rPr lang="en-US" altLang="sr-Latn-RS" sz="4000"/>
              <a:t>?</a:t>
            </a:r>
            <a:endParaRPr lang="hr-HR" altLang="sr-Latn-RS" sz="4000"/>
          </a:p>
        </p:txBody>
      </p:sp>
      <p:sp>
        <p:nvSpPr>
          <p:cNvPr id="49156"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5. Isusovo uskrsnuće</a:t>
            </a: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title"/>
          </p:nvPr>
        </p:nvSpPr>
        <p:spPr>
          <a:xfrm>
            <a:off x="457200" y="4941888"/>
            <a:ext cx="8229600" cy="1511300"/>
          </a:xfrm>
        </p:spPr>
        <p:txBody>
          <a:bodyPr/>
          <a:lstStyle/>
          <a:p>
            <a:r>
              <a:rPr lang="en-US" altLang="sr-Latn-RS" i="1"/>
              <a:t>“</a:t>
            </a:r>
            <a:r>
              <a:rPr lang="hr-HR" altLang="sr-Latn-RS" i="1"/>
              <a:t>Učenici su halucinirali da vide Isusa</a:t>
            </a:r>
            <a:r>
              <a:rPr lang="hr-HR" altLang="sr-Latn-RS"/>
              <a:t>.</a:t>
            </a:r>
            <a:r>
              <a:rPr lang="en-US" altLang="sr-Latn-RS" i="1"/>
              <a:t>"</a:t>
            </a:r>
            <a:endParaRPr lang="hr-HR" altLang="sr-Latn-RS" i="1"/>
          </a:p>
        </p:txBody>
      </p:sp>
      <p:sp>
        <p:nvSpPr>
          <p:cNvPr id="50180"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5. Isusovo uskrsnuće</a:t>
            </a:r>
          </a:p>
        </p:txBody>
      </p:sp>
      <p:pic>
        <p:nvPicPr>
          <p:cNvPr id="50181" name="Picture 5" descr="jesus_a194x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975" y="1341438"/>
            <a:ext cx="4248150" cy="32813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title"/>
          </p:nvPr>
        </p:nvSpPr>
        <p:spPr>
          <a:xfrm>
            <a:off x="457200" y="4508500"/>
            <a:ext cx="8229600" cy="1944688"/>
          </a:xfrm>
        </p:spPr>
        <p:txBody>
          <a:bodyPr/>
          <a:lstStyle/>
          <a:p>
            <a:r>
              <a:rPr lang="hr-HR" altLang="sr-Latn-RS" sz="4000"/>
              <a:t>Neki kažu da su učenici halucinirali tj. da nisu zaista vidjeli uskrsnulog Isusa već priviđenje.</a:t>
            </a:r>
          </a:p>
        </p:txBody>
      </p:sp>
      <p:sp>
        <p:nvSpPr>
          <p:cNvPr id="51204"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5. Isusovo uskrsnuće</a:t>
            </a:r>
          </a:p>
        </p:txBody>
      </p:sp>
      <p:pic>
        <p:nvPicPr>
          <p:cNvPr id="51205" name="Picture 5" descr="jesus_a194x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975" y="1341438"/>
            <a:ext cx="4248150" cy="3281362"/>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type="title"/>
          </p:nvPr>
        </p:nvSpPr>
        <p:spPr>
          <a:xfrm>
            <a:off x="457200" y="476250"/>
            <a:ext cx="8229600" cy="5976938"/>
          </a:xfrm>
        </p:spPr>
        <p:txBody>
          <a:bodyPr/>
          <a:lstStyle/>
          <a:p>
            <a:r>
              <a:rPr lang="hr-HR" altLang="sr-Latn-RS" sz="4000"/>
              <a:t/>
            </a:r>
            <a:br>
              <a:rPr lang="hr-HR" altLang="sr-Latn-RS" sz="4000"/>
            </a:br>
            <a:r>
              <a:rPr lang="hr-HR" altLang="sr-Latn-RS" sz="4000"/>
              <a:t>U rječniku stranih riječi</a:t>
            </a:r>
            <a:r>
              <a:rPr lang="en-US" altLang="sr-Latn-RS" sz="4000"/>
              <a:t> </a:t>
            </a:r>
            <a:r>
              <a:rPr lang="hr-HR" altLang="sr-Latn-RS" sz="4000"/>
              <a:t>halucinacija je </a:t>
            </a:r>
            <a:r>
              <a:rPr lang="en-US" altLang="sr-Latn-RS" sz="4000"/>
              <a:t>“</a:t>
            </a:r>
            <a:r>
              <a:rPr lang="hr-HR" altLang="sr-Latn-RS" sz="4000"/>
              <a:t>prividno</a:t>
            </a:r>
            <a:r>
              <a:rPr lang="en-US" altLang="sr-Latn-RS" sz="4000"/>
              <a:t> </a:t>
            </a:r>
            <a:r>
              <a:rPr lang="hr-HR" altLang="sr-Latn-RS" sz="4000"/>
              <a:t>doživljavanje</a:t>
            </a:r>
            <a:r>
              <a:rPr lang="en-US" altLang="sr-Latn-RS" sz="4000"/>
              <a:t> </a:t>
            </a:r>
            <a:r>
              <a:rPr lang="hr-HR" altLang="sr-Latn-RS" sz="4000"/>
              <a:t>vanjskog objekta</a:t>
            </a:r>
            <a:r>
              <a:rPr lang="en-US" altLang="sr-Latn-RS" sz="4000"/>
              <a:t> </a:t>
            </a:r>
            <a:r>
              <a:rPr lang="hr-HR" altLang="sr-Latn-RS" sz="4000"/>
              <a:t>koji u stvarnosti nije prisutan</a:t>
            </a:r>
            <a:r>
              <a:rPr lang="en-US" altLang="sr-Latn-RS" sz="4000"/>
              <a:t>". </a:t>
            </a:r>
            <a:r>
              <a:rPr lang="hr-HR" altLang="sr-Latn-RS" sz="4000"/>
              <a:t>Halucinacije</a:t>
            </a:r>
            <a:r>
              <a:rPr lang="en-US" altLang="sr-Latn-RS" sz="4000"/>
              <a:t> </a:t>
            </a:r>
            <a:r>
              <a:rPr lang="hr-HR" altLang="sr-Latn-RS" sz="4000"/>
              <a:t>se javljaju kod</a:t>
            </a:r>
            <a:r>
              <a:rPr lang="en-US" altLang="sr-Latn-RS" sz="4000"/>
              <a:t> </a:t>
            </a:r>
            <a:r>
              <a:rPr lang="hr-HR" altLang="sr-Latn-RS" sz="4000"/>
              <a:t>ljudi pod jakim stresom</a:t>
            </a:r>
            <a:r>
              <a:rPr lang="en-US" altLang="sr-Latn-RS" sz="4000"/>
              <a:t>, </a:t>
            </a:r>
            <a:r>
              <a:rPr lang="hr-HR" altLang="sr-Latn-RS" sz="4000"/>
              <a:t>napetih i živčanih ljudi</a:t>
            </a:r>
            <a:r>
              <a:rPr lang="en-US" altLang="sr-Latn-RS" sz="4000"/>
              <a:t>, </a:t>
            </a:r>
            <a:r>
              <a:rPr lang="hr-HR" altLang="sr-Latn-RS" sz="4000"/>
              <a:t>odnosno kod jako bolesnih ljudi</a:t>
            </a:r>
            <a:r>
              <a:rPr lang="en-US" altLang="sr-Latn-RS" sz="4000"/>
              <a:t> </a:t>
            </a:r>
            <a:r>
              <a:rPr lang="hr-HR" altLang="sr-Latn-RS" sz="4000"/>
              <a:t> pod jakim dozama lijekova</a:t>
            </a:r>
            <a:r>
              <a:rPr lang="en-US" altLang="sr-Latn-RS" sz="4000"/>
              <a:t>. </a:t>
            </a:r>
            <a:endParaRPr lang="hr-HR" altLang="sr-Latn-RS" sz="4000"/>
          </a:p>
        </p:txBody>
      </p:sp>
      <p:sp>
        <p:nvSpPr>
          <p:cNvPr id="52228"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5. Isusovo uskrsnuće</a:t>
            </a:r>
          </a:p>
        </p:txBody>
      </p:sp>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type="title"/>
          </p:nvPr>
        </p:nvSpPr>
        <p:spPr>
          <a:xfrm>
            <a:off x="457200" y="476250"/>
            <a:ext cx="8229600" cy="5976938"/>
          </a:xfrm>
        </p:spPr>
        <p:txBody>
          <a:bodyPr/>
          <a:lstStyle/>
          <a:p>
            <a:r>
              <a:rPr lang="hr-HR" altLang="sr-Latn-RS" sz="4000"/>
              <a:t>Učenici</a:t>
            </a:r>
            <a:r>
              <a:rPr lang="en-US" altLang="sr-Latn-RS" sz="4000"/>
              <a:t> </a:t>
            </a:r>
            <a:r>
              <a:rPr lang="hr-HR" altLang="sr-Latn-RS" sz="4000"/>
              <a:t>su mahom bili</a:t>
            </a:r>
            <a:r>
              <a:rPr lang="en-US" altLang="sr-Latn-RS" sz="4000"/>
              <a:t> </a:t>
            </a:r>
            <a:r>
              <a:rPr lang="hr-HR" altLang="sr-Latn-RS" sz="4000"/>
              <a:t>ribari</a:t>
            </a:r>
            <a:r>
              <a:rPr lang="en-US" altLang="sr-Latn-RS" sz="4000"/>
              <a:t> </a:t>
            </a:r>
            <a:r>
              <a:rPr lang="hr-HR" altLang="sr-Latn-RS" sz="4000"/>
              <a:t>i</a:t>
            </a:r>
            <a:r>
              <a:rPr lang="en-US" altLang="sr-Latn-RS" sz="4000"/>
              <a:t> </a:t>
            </a:r>
            <a:r>
              <a:rPr lang="hr-HR" altLang="sr-Latn-RS" sz="4000"/>
              <a:t>carinici (poreznici)</a:t>
            </a:r>
            <a:r>
              <a:rPr lang="en-US" altLang="sr-Latn-RS" sz="4000"/>
              <a:t>, </a:t>
            </a:r>
            <a:r>
              <a:rPr lang="hr-HR" altLang="sr-Latn-RS" sz="4000"/>
              <a:t>dakle pripadnici skupina ljudi koje nisu sklone haluciniranju</a:t>
            </a:r>
            <a:r>
              <a:rPr lang="en-US" altLang="sr-Latn-RS" sz="4000"/>
              <a:t>.</a:t>
            </a:r>
            <a:endParaRPr lang="hr-HR" altLang="sr-Latn-RS" sz="4000"/>
          </a:p>
        </p:txBody>
      </p:sp>
      <p:sp>
        <p:nvSpPr>
          <p:cNvPr id="53252"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5. Isusovo uskrsnuće</a:t>
            </a:r>
          </a:p>
        </p:txBody>
      </p:sp>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type="title"/>
          </p:nvPr>
        </p:nvSpPr>
        <p:spPr>
          <a:xfrm>
            <a:off x="457200" y="476250"/>
            <a:ext cx="8229600" cy="5976938"/>
          </a:xfrm>
        </p:spPr>
        <p:txBody>
          <a:bodyPr/>
          <a:lstStyle/>
          <a:p>
            <a:r>
              <a:rPr lang="hr-HR" altLang="sr-Latn-RS" sz="4000"/>
              <a:t/>
            </a:r>
            <a:br>
              <a:rPr lang="hr-HR" altLang="sr-Latn-RS" sz="4000"/>
            </a:br>
            <a:r>
              <a:rPr lang="hr-HR" altLang="sr-Latn-RS" sz="4000"/>
              <a:t>Prema zapisima Isus se u razdoblju od 11 tjedana</a:t>
            </a:r>
            <a:r>
              <a:rPr lang="en-US" altLang="sr-Latn-RS" sz="4000"/>
              <a:t> </a:t>
            </a:r>
            <a:r>
              <a:rPr lang="hr-HR" altLang="sr-Latn-RS" sz="4000"/>
              <a:t>pokazao 11 puta</a:t>
            </a:r>
            <a:r>
              <a:rPr lang="en-US" altLang="sr-Latn-RS" sz="4000"/>
              <a:t> </a:t>
            </a:r>
            <a:r>
              <a:rPr lang="hr-HR" altLang="sr-Latn-RS" sz="4000"/>
              <a:t>i vidjelo ga je preko 550 ljudi</a:t>
            </a:r>
            <a:r>
              <a:rPr lang="en-US" altLang="sr-Latn-RS" sz="4000"/>
              <a:t>. </a:t>
            </a:r>
            <a:r>
              <a:rPr lang="hr-HR" altLang="sr-Latn-RS" sz="4000"/>
              <a:t>Dvoje ili troje ljudi možda je i moglo halucinirati, ali je li vjerojatno da bi 550 ljudi haluciniralo i to tako da svi imaju istu halucinaciju? Ovo izgleda kao svjetski rekord</a:t>
            </a:r>
            <a:r>
              <a:rPr lang="en-US" altLang="sr-Latn-RS" sz="4000"/>
              <a:t>! </a:t>
            </a:r>
            <a:endParaRPr lang="hr-HR" altLang="sr-Latn-RS" sz="4000"/>
          </a:p>
        </p:txBody>
      </p:sp>
      <p:sp>
        <p:nvSpPr>
          <p:cNvPr id="54276"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5. Isusovo uskrsnuće</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274638"/>
            <a:ext cx="9144000" cy="1143000"/>
          </a:xfrm>
        </p:spPr>
        <p:txBody>
          <a:bodyPr/>
          <a:lstStyle/>
          <a:p>
            <a:r>
              <a:rPr lang="hr-HR" altLang="sr-Latn-RS" b="1">
                <a:solidFill>
                  <a:srgbClr val="666699"/>
                </a:solidFill>
                <a:effectLst>
                  <a:outerShdw blurRad="38100" dist="38100" dir="2700000" algn="tl">
                    <a:srgbClr val="C0C0C0"/>
                  </a:outerShdw>
                </a:effectLst>
              </a:rPr>
              <a:t>Isus</a:t>
            </a:r>
            <a:r>
              <a:rPr lang="en-US" altLang="sr-Latn-RS" b="1">
                <a:solidFill>
                  <a:srgbClr val="666699"/>
                </a:solidFill>
                <a:effectLst>
                  <a:outerShdw blurRad="38100" dist="38100" dir="2700000" algn="tl">
                    <a:srgbClr val="C0C0C0"/>
                  </a:outerShdw>
                </a:effectLst>
              </a:rPr>
              <a:t> – </a:t>
            </a:r>
            <a:r>
              <a:rPr lang="hr-HR" altLang="sr-Latn-RS" b="1">
                <a:solidFill>
                  <a:srgbClr val="666699"/>
                </a:solidFill>
                <a:effectLst>
                  <a:outerShdw blurRad="38100" dist="38100" dir="2700000" algn="tl">
                    <a:srgbClr val="C0C0C0"/>
                  </a:outerShdw>
                </a:effectLst>
              </a:rPr>
              <a:t>luđak,</a:t>
            </a:r>
            <a:r>
              <a:rPr lang="en-US" altLang="sr-Latn-RS" b="1">
                <a:solidFill>
                  <a:srgbClr val="666699"/>
                </a:solidFill>
                <a:effectLst>
                  <a:outerShdw blurRad="38100" dist="38100" dir="2700000" algn="tl">
                    <a:srgbClr val="C0C0C0"/>
                  </a:outerShdw>
                </a:effectLst>
              </a:rPr>
              <a:t> </a:t>
            </a:r>
            <a:r>
              <a:rPr lang="hr-HR" altLang="sr-Latn-RS" b="1">
                <a:solidFill>
                  <a:srgbClr val="666699"/>
                </a:solidFill>
                <a:effectLst>
                  <a:outerShdw blurRad="38100" dist="38100" dir="2700000" algn="tl">
                    <a:srgbClr val="C0C0C0"/>
                  </a:outerShdw>
                </a:effectLst>
              </a:rPr>
              <a:t>lažljivac ili istinit</a:t>
            </a:r>
            <a:r>
              <a:rPr lang="en-US" altLang="sr-Latn-RS" b="1">
                <a:solidFill>
                  <a:srgbClr val="666699"/>
                </a:solidFill>
                <a:effectLst>
                  <a:outerShdw blurRad="38100" dist="38100" dir="2700000" algn="tl">
                    <a:srgbClr val="C0C0C0"/>
                  </a:outerShdw>
                </a:effectLst>
              </a:rPr>
              <a:t>?</a:t>
            </a:r>
            <a:endParaRPr lang="hr-HR" altLang="sr-Latn-RS" b="1">
              <a:solidFill>
                <a:srgbClr val="666699"/>
              </a:solidFill>
              <a:effectLst>
                <a:outerShdw blurRad="38100" dist="38100" dir="2700000" algn="tl">
                  <a:srgbClr val="C0C0C0"/>
                </a:outerShdw>
              </a:effectLst>
            </a:endParaRPr>
          </a:p>
        </p:txBody>
      </p:sp>
      <p:sp>
        <p:nvSpPr>
          <p:cNvPr id="5124" name="Rectangle 4"/>
          <p:cNvSpPr>
            <a:spLocks noGrp="1" noChangeArrowheads="1"/>
          </p:cNvSpPr>
          <p:nvPr>
            <p:ph type="body" idx="1"/>
          </p:nvPr>
        </p:nvSpPr>
        <p:spPr>
          <a:xfrm>
            <a:off x="827088" y="1600200"/>
            <a:ext cx="7859712" cy="4852988"/>
          </a:xfrm>
          <a:noFill/>
          <a:ln/>
        </p:spPr>
        <p:txBody>
          <a:bodyPr/>
          <a:lstStyle/>
          <a:p>
            <a:r>
              <a:rPr lang="hr-HR" altLang="sr-Latn-RS" sz="4000">
                <a:effectLst>
                  <a:outerShdw blurRad="38100" dist="38100" dir="2700000" algn="tl">
                    <a:srgbClr val="C0C0C0"/>
                  </a:outerShdw>
                </a:effectLst>
              </a:rPr>
              <a:t>Isus je bio </a:t>
            </a:r>
            <a:r>
              <a:rPr lang="hr-HR" altLang="sr-Latn-RS" sz="4000" b="1">
                <a:effectLst>
                  <a:outerShdw blurRad="38100" dist="38100" dir="2700000" algn="tl">
                    <a:srgbClr val="C0C0C0"/>
                  </a:outerShdw>
                </a:effectLst>
              </a:rPr>
              <a:t>LAŽLJIVAC</a:t>
            </a:r>
            <a:r>
              <a:rPr lang="en-US" altLang="sr-Latn-RS" sz="4000">
                <a:effectLst>
                  <a:outerShdw blurRad="38100" dist="38100" dir="2700000" algn="tl">
                    <a:srgbClr val="C0C0C0"/>
                  </a:outerShdw>
                </a:effectLst>
              </a:rPr>
              <a:t>. </a:t>
            </a:r>
            <a:r>
              <a:rPr lang="hr-HR" altLang="sr-Latn-RS" sz="4000" i="1">
                <a:effectLst>
                  <a:outerShdw blurRad="38100" dist="38100" dir="2700000" algn="tl">
                    <a:srgbClr val="C0C0C0"/>
                  </a:outerShdw>
                </a:effectLst>
              </a:rPr>
              <a:t>Bio je prevarant i još k tome zao</a:t>
            </a:r>
            <a:r>
              <a:rPr lang="en-US" altLang="sr-Latn-RS" sz="4000" i="1">
                <a:effectLst>
                  <a:outerShdw blurRad="38100" dist="38100" dir="2700000" algn="tl">
                    <a:srgbClr val="C0C0C0"/>
                  </a:outerShdw>
                </a:effectLst>
              </a:rPr>
              <a:t>.</a:t>
            </a:r>
            <a:r>
              <a:rPr lang="en-US" altLang="sr-Latn-RS" sz="4000">
                <a:effectLst>
                  <a:outerShdw blurRad="38100" dist="38100" dir="2700000" algn="tl">
                    <a:srgbClr val="C0C0C0"/>
                  </a:outerShdw>
                </a:effectLst>
              </a:rPr>
              <a:t> </a:t>
            </a:r>
          </a:p>
          <a:p>
            <a:r>
              <a:rPr lang="hr-HR" altLang="sr-Latn-RS" sz="4000">
                <a:effectLst>
                  <a:outerShdw blurRad="38100" dist="38100" dir="2700000" algn="tl">
                    <a:srgbClr val="C0C0C0"/>
                  </a:outerShdw>
                </a:effectLst>
              </a:rPr>
              <a:t>Isus je bio </a:t>
            </a:r>
            <a:r>
              <a:rPr lang="hr-HR" altLang="sr-Latn-RS" sz="4000" b="1">
                <a:effectLst>
                  <a:outerShdw blurRad="38100" dist="38100" dir="2700000" algn="tl">
                    <a:srgbClr val="C0C0C0"/>
                  </a:outerShdw>
                </a:effectLst>
              </a:rPr>
              <a:t>LUĐAK</a:t>
            </a:r>
            <a:r>
              <a:rPr lang="en-US" altLang="sr-Latn-RS" sz="4000">
                <a:effectLst>
                  <a:outerShdw blurRad="38100" dist="38100" dir="2700000" algn="tl">
                    <a:srgbClr val="C0C0C0"/>
                  </a:outerShdw>
                </a:effectLst>
              </a:rPr>
              <a:t>. </a:t>
            </a:r>
            <a:r>
              <a:rPr lang="hr-HR" altLang="sr-Latn-RS" sz="4000" i="1">
                <a:effectLst>
                  <a:outerShdw blurRad="38100" dist="38100" dir="2700000" algn="tl">
                    <a:srgbClr val="C0C0C0"/>
                  </a:outerShdw>
                </a:effectLst>
              </a:rPr>
              <a:t>bio je izuzetno obmanut i bez pameti</a:t>
            </a:r>
            <a:r>
              <a:rPr lang="en-US" altLang="sr-Latn-RS" sz="4000" i="1">
                <a:effectLst>
                  <a:outerShdw blurRad="38100" dist="38100" dir="2700000" algn="tl">
                    <a:srgbClr val="C0C0C0"/>
                  </a:outerShdw>
                </a:effectLst>
              </a:rPr>
              <a:t>!</a:t>
            </a:r>
            <a:r>
              <a:rPr lang="en-US" altLang="sr-Latn-RS" sz="4000">
                <a:effectLst>
                  <a:outerShdw blurRad="38100" dist="38100" dir="2700000" algn="tl">
                    <a:srgbClr val="C0C0C0"/>
                  </a:outerShdw>
                </a:effectLst>
              </a:rPr>
              <a:t> </a:t>
            </a:r>
          </a:p>
          <a:p>
            <a:r>
              <a:rPr lang="hr-HR" altLang="sr-Latn-RS" sz="4000">
                <a:effectLst>
                  <a:outerShdw blurRad="38100" dist="38100" dir="2700000" algn="tl">
                    <a:srgbClr val="C0C0C0"/>
                  </a:outerShdw>
                </a:effectLst>
              </a:rPr>
              <a:t>Isus je bio </a:t>
            </a:r>
            <a:r>
              <a:rPr lang="hr-HR" altLang="sr-Latn-RS" sz="4000" b="1">
                <a:effectLst>
                  <a:outerShdw blurRad="38100" dist="38100" dir="2700000" algn="tl">
                    <a:srgbClr val="C0C0C0"/>
                  </a:outerShdw>
                </a:effectLst>
              </a:rPr>
              <a:t>ISTINIT</a:t>
            </a:r>
            <a:r>
              <a:rPr lang="en-US" altLang="sr-Latn-RS" sz="4000">
                <a:effectLst>
                  <a:outerShdw blurRad="38100" dist="38100" dir="2700000" algn="tl">
                    <a:srgbClr val="C0C0C0"/>
                  </a:outerShdw>
                </a:effectLst>
              </a:rPr>
              <a:t>. </a:t>
            </a:r>
            <a:r>
              <a:rPr lang="hr-HR" altLang="sr-Latn-RS" sz="4000" i="1">
                <a:effectLst>
                  <a:outerShdw blurRad="38100" dist="38100" dir="2700000" algn="tl">
                    <a:srgbClr val="C0C0C0"/>
                  </a:outerShdw>
                </a:effectLst>
              </a:rPr>
              <a:t>Bio je doista Sin Božji, Otkupitelji i Spasitelj čovječanstva</a:t>
            </a:r>
            <a:r>
              <a:rPr lang="en-US" altLang="sr-Latn-RS" sz="4000" i="1">
                <a:effectLst>
                  <a:outerShdw blurRad="38100" dist="38100" dir="2700000" algn="tl">
                    <a:srgbClr val="C0C0C0"/>
                  </a:outerShdw>
                </a:effectLst>
              </a:rPr>
              <a:t>.</a:t>
            </a:r>
            <a:r>
              <a:rPr lang="en-US" altLang="sr-Latn-RS"/>
              <a:t> </a:t>
            </a:r>
            <a:endParaRPr lang="hr-HR" altLang="sr-Latn-RS"/>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title"/>
          </p:nvPr>
        </p:nvSpPr>
        <p:spPr>
          <a:xfrm>
            <a:off x="457200" y="476250"/>
            <a:ext cx="8229600" cy="5976938"/>
          </a:xfrm>
        </p:spPr>
        <p:txBody>
          <a:bodyPr/>
          <a:lstStyle/>
          <a:p>
            <a:r>
              <a:rPr lang="hr-HR" altLang="sr-Latn-RS" sz="4000"/>
              <a:t/>
            </a:r>
            <a:br>
              <a:rPr lang="hr-HR" altLang="sr-Latn-RS" sz="4000"/>
            </a:br>
            <a:r>
              <a:rPr lang="hr-HR" altLang="sr-Latn-RS" sz="4000"/>
              <a:t>Halucinacije dakako nisu stvarne</a:t>
            </a:r>
            <a:r>
              <a:rPr lang="en-US" altLang="sr-Latn-RS" sz="4000"/>
              <a:t>. </a:t>
            </a:r>
            <a:r>
              <a:rPr lang="hr-HR" altLang="sr-Latn-RS" sz="4000"/>
              <a:t>To su priviđenja, nešto poput duhova</a:t>
            </a:r>
            <a:r>
              <a:rPr lang="en-US" altLang="sr-Latn-RS" sz="4000"/>
              <a:t>. </a:t>
            </a:r>
            <a:r>
              <a:rPr lang="hr-HR" altLang="sr-Latn-RS" sz="4000"/>
              <a:t>Isus je dodirivan</a:t>
            </a:r>
            <a:r>
              <a:rPr lang="en-US" altLang="sr-Latn-RS" sz="4000"/>
              <a:t>, </a:t>
            </a:r>
            <a:r>
              <a:rPr lang="hr-HR" altLang="sr-Latn-RS" sz="4000"/>
              <a:t>jeo je hranu</a:t>
            </a:r>
            <a:r>
              <a:rPr lang="en-US" altLang="sr-Latn-RS" sz="4000"/>
              <a:t> </a:t>
            </a:r>
            <a:r>
              <a:rPr lang="hr-HR" altLang="sr-Latn-RS" sz="4000"/>
              <a:t>i čak je spremao doručak!</a:t>
            </a:r>
            <a:r>
              <a:rPr lang="en-US" altLang="sr-Latn-RS" sz="4000"/>
              <a:t> (</a:t>
            </a:r>
            <a:r>
              <a:rPr lang="hr-HR" altLang="sr-Latn-RS" sz="3200"/>
              <a:t>usp. </a:t>
            </a:r>
            <a:r>
              <a:rPr lang="en-US" altLang="sr-Latn-RS" sz="3200"/>
              <a:t>Lk 24</a:t>
            </a:r>
            <a:r>
              <a:rPr lang="hr-HR" altLang="sr-Latn-RS" sz="3200"/>
              <a:t>,</a:t>
            </a:r>
            <a:r>
              <a:rPr lang="en-US" altLang="sr-Latn-RS" sz="3200"/>
              <a:t>42-45; </a:t>
            </a:r>
            <a:r>
              <a:rPr lang="hr-HR" altLang="sr-Latn-RS" sz="3200"/>
              <a:t>Iv</a:t>
            </a:r>
            <a:r>
              <a:rPr lang="en-US" altLang="sr-Latn-RS" sz="3200"/>
              <a:t> 21</a:t>
            </a:r>
            <a:r>
              <a:rPr lang="hr-HR" altLang="sr-Latn-RS" sz="3200"/>
              <a:t>,</a:t>
            </a:r>
            <a:r>
              <a:rPr lang="en-US" altLang="sr-Latn-RS" sz="3200"/>
              <a:t>1-14</a:t>
            </a:r>
            <a:r>
              <a:rPr lang="en-US" altLang="sr-Latn-RS" sz="4000"/>
              <a:t>). </a:t>
            </a:r>
            <a:r>
              <a:rPr lang="hr-HR" altLang="sr-Latn-RS" sz="4000"/>
              <a:t>Prilično dobro za duha</a:t>
            </a:r>
            <a:r>
              <a:rPr lang="en-US" altLang="sr-Latn-RS" sz="4000"/>
              <a:t>!</a:t>
            </a:r>
            <a:r>
              <a:rPr lang="en-US" altLang="sr-Latn-RS"/>
              <a:t> </a:t>
            </a:r>
            <a:endParaRPr lang="hr-HR" altLang="sr-Latn-RS"/>
          </a:p>
        </p:txBody>
      </p:sp>
      <p:sp>
        <p:nvSpPr>
          <p:cNvPr id="55300"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5. Isusovo uskrsnuće</a:t>
            </a:r>
          </a:p>
        </p:txBody>
      </p:sp>
    </p:spTree>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title"/>
          </p:nvPr>
        </p:nvSpPr>
        <p:spPr>
          <a:xfrm>
            <a:off x="457200" y="5589588"/>
            <a:ext cx="8229600" cy="863600"/>
          </a:xfrm>
        </p:spPr>
        <p:txBody>
          <a:bodyPr/>
          <a:lstStyle/>
          <a:p>
            <a:r>
              <a:rPr lang="hr-HR" altLang="sr-Latn-RS" i="1"/>
              <a:t>Trenutačan</a:t>
            </a:r>
            <a:r>
              <a:rPr lang="en-US" altLang="sr-Latn-RS" i="1"/>
              <a:t> </a:t>
            </a:r>
            <a:r>
              <a:rPr lang="hr-HR" altLang="sr-Latn-RS" i="1"/>
              <a:t>učinak</a:t>
            </a:r>
          </a:p>
        </p:txBody>
      </p:sp>
      <p:sp>
        <p:nvSpPr>
          <p:cNvPr id="56324"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5. Isusovo uskrsnuće</a:t>
            </a:r>
          </a:p>
        </p:txBody>
      </p:sp>
      <p:pic>
        <p:nvPicPr>
          <p:cNvPr id="56325" name="Picture 5" descr="jesus_a199x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7388" y="1409700"/>
            <a:ext cx="5229225" cy="4038600"/>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title"/>
          </p:nvPr>
        </p:nvSpPr>
        <p:spPr>
          <a:xfrm>
            <a:off x="457200" y="476250"/>
            <a:ext cx="8229600" cy="5976938"/>
          </a:xfrm>
        </p:spPr>
        <p:txBody>
          <a:bodyPr/>
          <a:lstStyle/>
          <a:p>
            <a:r>
              <a:rPr lang="hr-HR" altLang="sr-Latn-RS" sz="4000"/>
              <a:t/>
            </a:r>
            <a:br>
              <a:rPr lang="hr-HR" altLang="sr-Latn-RS" sz="4000"/>
            </a:br>
            <a:r>
              <a:rPr lang="hr-HR" altLang="sr-Latn-RS" sz="4000"/>
              <a:t>Isusovo je uskrsnuće od mrtvih imalo</a:t>
            </a:r>
            <a:r>
              <a:rPr lang="en-US" altLang="sr-Latn-RS" sz="4000"/>
              <a:t> </a:t>
            </a:r>
            <a:r>
              <a:rPr lang="hr-HR" altLang="sr-Latn-RS" sz="4000"/>
              <a:t>trenutačan</a:t>
            </a:r>
            <a:r>
              <a:rPr lang="en-US" altLang="sr-Latn-RS" sz="4000"/>
              <a:t> </a:t>
            </a:r>
            <a:r>
              <a:rPr lang="hr-HR" altLang="sr-Latn-RS" sz="4000"/>
              <a:t>dramatičan</a:t>
            </a:r>
            <a:r>
              <a:rPr lang="en-US" altLang="sr-Latn-RS" sz="4000"/>
              <a:t> </a:t>
            </a:r>
            <a:r>
              <a:rPr lang="hr-HR" altLang="sr-Latn-RS" sz="4000"/>
              <a:t>utjecaj</a:t>
            </a:r>
            <a:r>
              <a:rPr lang="en-US" altLang="sr-Latn-RS" sz="4000"/>
              <a:t> </a:t>
            </a:r>
            <a:r>
              <a:rPr lang="hr-HR" altLang="sr-Latn-RS" sz="4000"/>
              <a:t>na svijet</a:t>
            </a:r>
            <a:r>
              <a:rPr lang="en-US" altLang="sr-Latn-RS" sz="4000"/>
              <a:t> </a:t>
            </a:r>
            <a:r>
              <a:rPr lang="hr-HR" altLang="sr-Latn-RS" sz="4000"/>
              <a:t>izuzetno brzim rastom Crkve</a:t>
            </a:r>
            <a:r>
              <a:rPr lang="en-US" altLang="sr-Latn-RS" sz="4000"/>
              <a:t> </a:t>
            </a:r>
            <a:r>
              <a:rPr lang="hr-HR" altLang="sr-Latn-RS" sz="4000"/>
              <a:t>unatoč progonima i mnogim mučeništvima</a:t>
            </a:r>
            <a:r>
              <a:rPr lang="en-US" altLang="sr-Latn-RS" sz="4000"/>
              <a:t>.</a:t>
            </a:r>
            <a:endParaRPr lang="hr-HR" altLang="sr-Latn-RS" sz="4000"/>
          </a:p>
        </p:txBody>
      </p:sp>
      <p:sp>
        <p:nvSpPr>
          <p:cNvPr id="57348"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5. Isusovo uskrsnuće</a:t>
            </a:r>
          </a:p>
        </p:txBody>
      </p:sp>
    </p:spTree>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0" y="5715000"/>
            <a:ext cx="9144000" cy="1143000"/>
          </a:xfrm>
        </p:spPr>
        <p:txBody>
          <a:bodyPr/>
          <a:lstStyle/>
          <a:p>
            <a:r>
              <a:rPr lang="hr-HR" altLang="sr-Latn-RS" sz="6000" b="1">
                <a:solidFill>
                  <a:schemeClr val="bg1"/>
                </a:solidFill>
                <a:effectLst>
                  <a:outerShdw blurRad="38100" dist="38100" dir="2700000" algn="tl">
                    <a:srgbClr val="C0C0C0"/>
                  </a:outerShdw>
                </a:effectLst>
              </a:rPr>
              <a:t>Što ti misliš</a:t>
            </a:r>
            <a:r>
              <a:rPr lang="en-US" altLang="sr-Latn-RS" sz="6000" b="1">
                <a:solidFill>
                  <a:schemeClr val="bg1"/>
                </a:solidFill>
                <a:effectLst>
                  <a:outerShdw blurRad="38100" dist="38100" dir="2700000" algn="tl">
                    <a:srgbClr val="C0C0C0"/>
                  </a:outerShdw>
                </a:effectLst>
              </a:rPr>
              <a:t>?</a:t>
            </a:r>
            <a:endParaRPr lang="hr-HR" altLang="sr-Latn-RS" sz="6000" b="1">
              <a:solidFill>
                <a:schemeClr val="bg1"/>
              </a:solidFill>
              <a:effectLst>
                <a:outerShdw blurRad="38100" dist="38100" dir="2700000" algn="tl">
                  <a:srgbClr val="C0C0C0"/>
                </a:outerShdw>
              </a:effectLst>
            </a:endParaRPr>
          </a:p>
        </p:txBody>
      </p:sp>
    </p:spTree>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title"/>
          </p:nvPr>
        </p:nvSpPr>
        <p:spPr>
          <a:xfrm>
            <a:off x="457200" y="4221163"/>
            <a:ext cx="8229600" cy="2232025"/>
          </a:xfrm>
        </p:spPr>
        <p:txBody>
          <a:bodyPr/>
          <a:lstStyle/>
          <a:p>
            <a:r>
              <a:rPr lang="hr-HR" altLang="sr-Latn-RS" sz="4000"/>
              <a:t>Dokazi traže odluku.</a:t>
            </a:r>
            <a:br>
              <a:rPr lang="hr-HR" altLang="sr-Latn-RS" sz="4000"/>
            </a:br>
            <a:r>
              <a:rPr lang="hr-HR" altLang="sr-Latn-RS" sz="4000"/>
              <a:t>Dakle, je li Isus bio luđak, prevarant ili pak uistinu Sin Božji?</a:t>
            </a:r>
          </a:p>
        </p:txBody>
      </p:sp>
      <p:sp>
        <p:nvSpPr>
          <p:cNvPr id="58373" name="Rectangle 5"/>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Što ti misliš?</a:t>
            </a:r>
          </a:p>
        </p:txBody>
      </p:sp>
      <p:pic>
        <p:nvPicPr>
          <p:cNvPr id="58374" name="Picture 6" descr="1jes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875" y="1341438"/>
            <a:ext cx="3816350" cy="2941637"/>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type="title"/>
          </p:nvPr>
        </p:nvSpPr>
        <p:spPr>
          <a:xfrm>
            <a:off x="457200" y="476250"/>
            <a:ext cx="8229600" cy="5976938"/>
          </a:xfrm>
        </p:spPr>
        <p:txBody>
          <a:bodyPr/>
          <a:lstStyle/>
          <a:p>
            <a:r>
              <a:rPr lang="hr-HR" altLang="sr-Latn-RS" i="1">
                <a:solidFill>
                  <a:srgbClr val="666699"/>
                </a:solidFill>
                <a:effectLst>
                  <a:outerShdw blurRad="38100" dist="38100" dir="2700000" algn="tl">
                    <a:srgbClr val="C0C0C0"/>
                  </a:outerShdw>
                </a:effectLst>
              </a:rPr>
              <a:t>“U korist uskrsnuća</a:t>
            </a:r>
            <a:r>
              <a:rPr lang="en-US" altLang="sr-Latn-RS" i="1">
                <a:solidFill>
                  <a:srgbClr val="666699"/>
                </a:solidFill>
                <a:effectLst>
                  <a:outerShdw blurRad="38100" dist="38100" dir="2700000" algn="tl">
                    <a:srgbClr val="C0C0C0"/>
                  </a:outerShdw>
                </a:effectLst>
              </a:rPr>
              <a:t>, </a:t>
            </a:r>
            <a:r>
              <a:rPr lang="hr-HR" altLang="sr-Latn-RS" i="1">
                <a:solidFill>
                  <a:srgbClr val="666699"/>
                </a:solidFill>
                <a:effectLst>
                  <a:outerShdw blurRad="38100" dist="38100" dir="2700000" algn="tl">
                    <a:srgbClr val="C0C0C0"/>
                  </a:outerShdw>
                </a:effectLst>
              </a:rPr>
              <a:t>kao živa istina</a:t>
            </a:r>
            <a:r>
              <a:rPr lang="en-US" altLang="sr-Latn-RS" i="1">
                <a:solidFill>
                  <a:srgbClr val="666699"/>
                </a:solidFill>
                <a:effectLst>
                  <a:outerShdw blurRad="38100" dist="38100" dir="2700000" algn="tl">
                    <a:srgbClr val="C0C0C0"/>
                  </a:outerShdw>
                </a:effectLst>
              </a:rPr>
              <a:t> </a:t>
            </a:r>
            <a:r>
              <a:rPr lang="hr-HR" altLang="sr-Latn-RS" i="1">
                <a:solidFill>
                  <a:srgbClr val="666699"/>
                </a:solidFill>
                <a:effectLst>
                  <a:outerShdw blurRad="38100" dist="38100" dir="2700000" algn="tl">
                    <a:srgbClr val="C0C0C0"/>
                  </a:outerShdw>
                </a:effectLst>
              </a:rPr>
              <a:t>postoji</a:t>
            </a:r>
            <a:r>
              <a:rPr lang="en-US" altLang="sr-Latn-RS" i="1">
                <a:solidFill>
                  <a:srgbClr val="666699"/>
                </a:solidFill>
                <a:effectLst>
                  <a:outerShdw blurRad="38100" dist="38100" dir="2700000" algn="tl">
                    <a:srgbClr val="C0C0C0"/>
                  </a:outerShdw>
                </a:effectLst>
              </a:rPr>
              <a:t> </a:t>
            </a:r>
            <a:r>
              <a:rPr lang="hr-HR" altLang="sr-Latn-RS" i="1">
                <a:solidFill>
                  <a:srgbClr val="666699"/>
                </a:solidFill>
                <a:effectLst>
                  <a:outerShdw blurRad="38100" dist="38100" dir="2700000" algn="tl">
                    <a:srgbClr val="C0C0C0"/>
                  </a:outerShdw>
                </a:effectLst>
              </a:rPr>
              <a:t>mnoštvo</a:t>
            </a:r>
            <a:r>
              <a:rPr lang="en-US" altLang="sr-Latn-RS" i="1">
                <a:solidFill>
                  <a:srgbClr val="666699"/>
                </a:solidFill>
                <a:effectLst>
                  <a:outerShdw blurRad="38100" dist="38100" dir="2700000" algn="tl">
                    <a:srgbClr val="C0C0C0"/>
                  </a:outerShdw>
                </a:effectLst>
              </a:rPr>
              <a:t> </a:t>
            </a:r>
            <a:r>
              <a:rPr lang="hr-HR" altLang="sr-Latn-RS" i="1">
                <a:solidFill>
                  <a:srgbClr val="666699"/>
                </a:solidFill>
                <a:effectLst>
                  <a:outerShdw blurRad="38100" dist="38100" dir="2700000" algn="tl">
                    <a:srgbClr val="C0C0C0"/>
                  </a:outerShdw>
                </a:effectLst>
              </a:rPr>
              <a:t>dokaza</a:t>
            </a:r>
            <a:r>
              <a:rPr lang="en-US" altLang="sr-Latn-RS" i="1">
                <a:solidFill>
                  <a:srgbClr val="666699"/>
                </a:solidFill>
                <a:effectLst>
                  <a:outerShdw blurRad="38100" dist="38100" dir="2700000" algn="tl">
                    <a:srgbClr val="C0C0C0"/>
                  </a:outerShdw>
                </a:effectLst>
              </a:rPr>
              <a:t>, </a:t>
            </a:r>
            <a:r>
              <a:rPr lang="hr-HR" altLang="sr-Latn-RS" i="1">
                <a:solidFill>
                  <a:srgbClr val="666699"/>
                </a:solidFill>
                <a:effectLst>
                  <a:outerShdw blurRad="38100" dist="38100" dir="2700000" algn="tl">
                    <a:srgbClr val="C0C0C0"/>
                  </a:outerShdw>
                </a:effectLst>
              </a:rPr>
              <a:t>pozitivnih</a:t>
            </a:r>
            <a:r>
              <a:rPr lang="en-US" altLang="sr-Latn-RS" i="1">
                <a:solidFill>
                  <a:srgbClr val="666699"/>
                </a:solidFill>
                <a:effectLst>
                  <a:outerShdw blurRad="38100" dist="38100" dir="2700000" algn="tl">
                    <a:srgbClr val="C0C0C0"/>
                  </a:outerShdw>
                </a:effectLst>
              </a:rPr>
              <a:t> </a:t>
            </a:r>
            <a:r>
              <a:rPr lang="hr-HR" altLang="sr-Latn-RS" i="1">
                <a:solidFill>
                  <a:srgbClr val="666699"/>
                </a:solidFill>
                <a:effectLst>
                  <a:outerShdw blurRad="38100" dist="38100" dir="2700000" algn="tl">
                    <a:srgbClr val="C0C0C0"/>
                  </a:outerShdw>
                </a:effectLst>
              </a:rPr>
              <a:t>i</a:t>
            </a:r>
            <a:r>
              <a:rPr lang="en-US" altLang="sr-Latn-RS" i="1">
                <a:solidFill>
                  <a:srgbClr val="666699"/>
                </a:solidFill>
                <a:effectLst>
                  <a:outerShdw blurRad="38100" dist="38100" dir="2700000" algn="tl">
                    <a:srgbClr val="C0C0C0"/>
                  </a:outerShdw>
                </a:effectLst>
              </a:rPr>
              <a:t> </a:t>
            </a:r>
            <a:r>
              <a:rPr lang="hr-HR" altLang="sr-Latn-RS" i="1">
                <a:solidFill>
                  <a:srgbClr val="666699"/>
                </a:solidFill>
                <a:effectLst>
                  <a:outerShdw blurRad="38100" dist="38100" dir="2700000" algn="tl">
                    <a:srgbClr val="C0C0C0"/>
                  </a:outerShdw>
                </a:effectLst>
              </a:rPr>
              <a:t>negativnih</a:t>
            </a:r>
            <a:r>
              <a:rPr lang="en-US" altLang="sr-Latn-RS" i="1">
                <a:solidFill>
                  <a:srgbClr val="666699"/>
                </a:solidFill>
                <a:effectLst>
                  <a:outerShdw blurRad="38100" dist="38100" dir="2700000" algn="tl">
                    <a:srgbClr val="C0C0C0"/>
                  </a:outerShdw>
                </a:effectLst>
              </a:rPr>
              <a:t>, </a:t>
            </a:r>
            <a:r>
              <a:rPr lang="hr-HR" altLang="sr-Latn-RS" i="1">
                <a:solidFill>
                  <a:srgbClr val="666699"/>
                </a:solidFill>
                <a:effectLst>
                  <a:outerShdw blurRad="38100" dist="38100" dir="2700000" algn="tl">
                    <a:srgbClr val="C0C0C0"/>
                  </a:outerShdw>
                </a:effectLst>
              </a:rPr>
              <a:t>stvarnih</a:t>
            </a:r>
            <a:r>
              <a:rPr lang="en-US" altLang="sr-Latn-RS" i="1">
                <a:solidFill>
                  <a:srgbClr val="666699"/>
                </a:solidFill>
                <a:effectLst>
                  <a:outerShdw blurRad="38100" dist="38100" dir="2700000" algn="tl">
                    <a:srgbClr val="C0C0C0"/>
                  </a:outerShdw>
                </a:effectLst>
              </a:rPr>
              <a:t> </a:t>
            </a:r>
            <a:r>
              <a:rPr lang="hr-HR" altLang="sr-Latn-RS" i="1">
                <a:solidFill>
                  <a:srgbClr val="666699"/>
                </a:solidFill>
                <a:effectLst>
                  <a:outerShdw blurRad="38100" dist="38100" dir="2700000" algn="tl">
                    <a:srgbClr val="C0C0C0"/>
                  </a:outerShdw>
                </a:effectLst>
              </a:rPr>
              <a:t>i</a:t>
            </a:r>
            <a:r>
              <a:rPr lang="en-US" altLang="sr-Latn-RS" i="1">
                <a:solidFill>
                  <a:srgbClr val="666699"/>
                </a:solidFill>
                <a:effectLst>
                  <a:outerShdw blurRad="38100" dist="38100" dir="2700000" algn="tl">
                    <a:srgbClr val="C0C0C0"/>
                  </a:outerShdw>
                </a:effectLst>
              </a:rPr>
              <a:t> </a:t>
            </a:r>
            <a:r>
              <a:rPr lang="hr-HR" altLang="sr-Latn-RS" i="1">
                <a:solidFill>
                  <a:srgbClr val="666699"/>
                </a:solidFill>
                <a:effectLst>
                  <a:outerShdw blurRad="38100" dist="38100" dir="2700000" algn="tl">
                    <a:srgbClr val="C0C0C0"/>
                  </a:outerShdw>
                </a:effectLst>
              </a:rPr>
              <a:t>okolnosnih</a:t>
            </a:r>
            <a:r>
              <a:rPr lang="en-US" altLang="sr-Latn-RS" i="1">
                <a:solidFill>
                  <a:srgbClr val="666699"/>
                </a:solidFill>
                <a:effectLst>
                  <a:outerShdw blurRad="38100" dist="38100" dir="2700000" algn="tl">
                    <a:srgbClr val="C0C0C0"/>
                  </a:outerShdw>
                </a:effectLst>
              </a:rPr>
              <a:t>, </a:t>
            </a:r>
            <a:r>
              <a:rPr lang="hr-HR" altLang="sr-Latn-RS" i="1">
                <a:solidFill>
                  <a:srgbClr val="666699"/>
                </a:solidFill>
                <a:effectLst>
                  <a:outerShdw blurRad="38100" dist="38100" dir="2700000" algn="tl">
                    <a:srgbClr val="C0C0C0"/>
                  </a:outerShdw>
                </a:effectLst>
              </a:rPr>
              <a:t>pa nijedna pametna porota</a:t>
            </a:r>
            <a:r>
              <a:rPr lang="en-US" altLang="sr-Latn-RS" i="1">
                <a:solidFill>
                  <a:srgbClr val="666699"/>
                </a:solidFill>
                <a:effectLst>
                  <a:outerShdw blurRad="38100" dist="38100" dir="2700000" algn="tl">
                    <a:srgbClr val="C0C0C0"/>
                  </a:outerShdw>
                </a:effectLst>
              </a:rPr>
              <a:t> </a:t>
            </a:r>
            <a:r>
              <a:rPr lang="hr-HR" altLang="sr-Latn-RS" i="1">
                <a:solidFill>
                  <a:srgbClr val="666699"/>
                </a:solidFill>
                <a:effectLst>
                  <a:outerShdw blurRad="38100" dist="38100" dir="2700000" algn="tl">
                    <a:srgbClr val="C0C0C0"/>
                  </a:outerShdw>
                </a:effectLst>
              </a:rPr>
              <a:t>na svijetu</a:t>
            </a:r>
            <a:r>
              <a:rPr lang="en-US" altLang="sr-Latn-RS" i="1">
                <a:solidFill>
                  <a:srgbClr val="666699"/>
                </a:solidFill>
                <a:effectLst>
                  <a:outerShdw blurRad="38100" dist="38100" dir="2700000" algn="tl">
                    <a:srgbClr val="C0C0C0"/>
                  </a:outerShdw>
                </a:effectLst>
              </a:rPr>
              <a:t> </a:t>
            </a:r>
            <a:r>
              <a:rPr lang="hr-HR" altLang="sr-Latn-RS" i="1">
                <a:solidFill>
                  <a:srgbClr val="666699"/>
                </a:solidFill>
                <a:effectLst>
                  <a:outerShdw blurRad="38100" dist="38100" dir="2700000" algn="tl">
                    <a:srgbClr val="C0C0C0"/>
                  </a:outerShdw>
                </a:effectLst>
              </a:rPr>
              <a:t>ne bi mogla donijeti</a:t>
            </a:r>
            <a:r>
              <a:rPr lang="en-US" altLang="sr-Latn-RS" i="1">
                <a:solidFill>
                  <a:srgbClr val="666699"/>
                </a:solidFill>
                <a:effectLst>
                  <a:outerShdw blurRad="38100" dist="38100" dir="2700000" algn="tl">
                    <a:srgbClr val="C0C0C0"/>
                  </a:outerShdw>
                </a:effectLst>
              </a:rPr>
              <a:t> </a:t>
            </a:r>
            <a:r>
              <a:rPr lang="hr-HR" altLang="sr-Latn-RS" i="1">
                <a:solidFill>
                  <a:srgbClr val="666699"/>
                </a:solidFill>
                <a:effectLst>
                  <a:outerShdw blurRad="38100" dist="38100" dir="2700000" algn="tl">
                    <a:srgbClr val="C0C0C0"/>
                  </a:outerShdw>
                </a:effectLst>
              </a:rPr>
              <a:t>presudu</a:t>
            </a:r>
            <a:r>
              <a:rPr lang="en-US" altLang="sr-Latn-RS" i="1">
                <a:solidFill>
                  <a:srgbClr val="666699"/>
                </a:solidFill>
                <a:effectLst>
                  <a:outerShdw blurRad="38100" dist="38100" dir="2700000" algn="tl">
                    <a:srgbClr val="C0C0C0"/>
                  </a:outerShdw>
                </a:effectLst>
              </a:rPr>
              <a:t> </a:t>
            </a:r>
            <a:r>
              <a:rPr lang="hr-HR" altLang="sr-Latn-RS" i="1">
                <a:solidFill>
                  <a:srgbClr val="666699"/>
                </a:solidFill>
                <a:effectLst>
                  <a:outerShdw blurRad="38100" dist="38100" dir="2700000" algn="tl">
                    <a:srgbClr val="C0C0C0"/>
                  </a:outerShdw>
                </a:effectLst>
              </a:rPr>
              <a:t>da uskrsnuće nije stvarno</a:t>
            </a:r>
            <a:r>
              <a:rPr lang="en-US" altLang="sr-Latn-RS" i="1">
                <a:solidFill>
                  <a:srgbClr val="666699"/>
                </a:solidFill>
                <a:effectLst>
                  <a:outerShdw blurRad="38100" dist="38100" dir="2700000" algn="tl">
                    <a:srgbClr val="C0C0C0"/>
                  </a:outerShdw>
                </a:effectLst>
              </a:rPr>
              <a:t>".</a:t>
            </a:r>
            <a:r>
              <a:rPr lang="en-US" altLang="sr-Latn-RS" sz="4000">
                <a:solidFill>
                  <a:srgbClr val="666699"/>
                </a:solidFill>
                <a:effectLst>
                  <a:outerShdw blurRad="38100" dist="38100" dir="2700000" algn="tl">
                    <a:srgbClr val="C0C0C0"/>
                  </a:outerShdw>
                </a:effectLst>
              </a:rPr>
              <a:t> </a:t>
            </a:r>
            <a:r>
              <a:rPr lang="hr-HR" altLang="sr-Latn-RS" sz="4000">
                <a:solidFill>
                  <a:srgbClr val="666699"/>
                </a:solidFill>
                <a:effectLst>
                  <a:outerShdw blurRad="38100" dist="38100" dir="2700000" algn="tl">
                    <a:srgbClr val="C0C0C0"/>
                  </a:outerShdw>
                </a:effectLst>
              </a:rPr>
              <a:t/>
            </a:r>
            <a:br>
              <a:rPr lang="hr-HR" altLang="sr-Latn-RS" sz="4000">
                <a:solidFill>
                  <a:srgbClr val="666699"/>
                </a:solidFill>
                <a:effectLst>
                  <a:outerShdw blurRad="38100" dist="38100" dir="2700000" algn="tl">
                    <a:srgbClr val="C0C0C0"/>
                  </a:outerShdw>
                </a:effectLst>
              </a:rPr>
            </a:br>
            <a:r>
              <a:rPr lang="en-US" altLang="sr-Latn-RS" sz="2400"/>
              <a:t>Lord Darling</a:t>
            </a:r>
            <a:r>
              <a:rPr lang="hr-HR" altLang="sr-Latn-RS" sz="2400"/>
              <a:t>,</a:t>
            </a:r>
            <a:r>
              <a:rPr lang="en-US" altLang="sr-Latn-RS" sz="2400"/>
              <a:t> </a:t>
            </a:r>
            <a:r>
              <a:rPr lang="hr-HR" altLang="sr-Latn-RS" sz="2400"/>
              <a:t>bivši</a:t>
            </a:r>
            <a:r>
              <a:rPr lang="en-US" altLang="sr-Latn-RS" sz="2400"/>
              <a:t> </a:t>
            </a:r>
            <a:r>
              <a:rPr lang="hr-HR" altLang="sr-Latn-RS" sz="2400"/>
              <a:t>ministar pravosuđa Engleske</a:t>
            </a:r>
            <a:r>
              <a:rPr lang="en-US" altLang="sr-Latn-RS" sz="4000"/>
              <a:t> </a:t>
            </a:r>
            <a:endParaRPr lang="hr-HR" altLang="sr-Latn-RS" sz="4000"/>
          </a:p>
        </p:txBody>
      </p:sp>
    </p:spTree>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type="title"/>
          </p:nvPr>
        </p:nvSpPr>
        <p:spPr>
          <a:xfrm>
            <a:off x="457200" y="476250"/>
            <a:ext cx="8229600" cy="5976938"/>
          </a:xfrm>
        </p:spPr>
        <p:txBody>
          <a:bodyPr/>
          <a:lstStyle/>
          <a:p>
            <a:r>
              <a:rPr lang="hr-HR" altLang="sr-Latn-RS" sz="4000"/>
              <a:t/>
            </a:r>
            <a:br>
              <a:rPr lang="hr-HR" altLang="sr-Latn-RS" sz="4000"/>
            </a:br>
            <a:r>
              <a:rPr lang="hr-HR" altLang="sr-Latn-RS" sz="4000"/>
              <a:t>Sagledavajući dokaze</a:t>
            </a:r>
            <a:r>
              <a:rPr lang="en-US" altLang="sr-Latn-RS" sz="4000"/>
              <a:t>, </a:t>
            </a:r>
            <a:r>
              <a:rPr lang="hr-HR" altLang="sr-Latn-RS" sz="4000"/>
              <a:t>besmisleno je tvrditi da bi Isus bio lud i zloban čovjek</a:t>
            </a:r>
            <a:r>
              <a:rPr lang="en-US" altLang="sr-Latn-RS" sz="4000"/>
              <a:t>. </a:t>
            </a:r>
            <a:r>
              <a:rPr lang="hr-HR" altLang="sr-Latn-RS" sz="4000"/>
              <a:t>Njegovo učenje</a:t>
            </a:r>
            <a:r>
              <a:rPr lang="en-US" altLang="sr-Latn-RS" sz="4000"/>
              <a:t>, </a:t>
            </a:r>
            <a:r>
              <a:rPr lang="hr-HR" altLang="sr-Latn-RS" sz="4000"/>
              <a:t>osobnost</a:t>
            </a:r>
            <a:r>
              <a:rPr lang="en-US" altLang="sr-Latn-RS" sz="4000"/>
              <a:t>, </a:t>
            </a:r>
            <a:r>
              <a:rPr lang="hr-HR" altLang="sr-Latn-RS" sz="4000"/>
              <a:t>ispunjenja Starozavjetnih proročanstava</a:t>
            </a:r>
            <a:r>
              <a:rPr lang="en-US" altLang="sr-Latn-RS" sz="4000"/>
              <a:t> </a:t>
            </a:r>
            <a:r>
              <a:rPr lang="hr-HR" altLang="sr-Latn-RS" sz="4000"/>
              <a:t>ukazuju da je takav zaključak neutemeljen</a:t>
            </a:r>
            <a:r>
              <a:rPr lang="en-US" altLang="sr-Latn-RS" sz="4000"/>
              <a:t>. </a:t>
            </a:r>
            <a:endParaRPr lang="hr-HR" altLang="sr-Latn-RS" sz="4000"/>
          </a:p>
        </p:txBody>
      </p:sp>
      <p:sp>
        <p:nvSpPr>
          <p:cNvPr id="60420"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Što ti misliš?</a:t>
            </a:r>
          </a:p>
        </p:txBody>
      </p:sp>
    </p:spTree>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type="title"/>
          </p:nvPr>
        </p:nvSpPr>
        <p:spPr>
          <a:xfrm>
            <a:off x="457200" y="476250"/>
            <a:ext cx="8229600" cy="5976938"/>
          </a:xfrm>
        </p:spPr>
        <p:txBody>
          <a:bodyPr/>
          <a:lstStyle/>
          <a:p>
            <a:r>
              <a:rPr lang="hr-HR" altLang="sr-Latn-RS" sz="4000"/>
              <a:t/>
            </a:r>
            <a:br>
              <a:rPr lang="hr-HR" altLang="sr-Latn-RS" sz="4000"/>
            </a:br>
            <a:r>
              <a:rPr lang="hr-HR" altLang="sr-Latn-RS" sz="4000"/>
              <a:t>Nasuprot tome</a:t>
            </a:r>
            <a:r>
              <a:rPr lang="en-US" altLang="sr-Latn-RS" sz="4000"/>
              <a:t>, </a:t>
            </a:r>
            <a:r>
              <a:rPr lang="hr-HR" altLang="sr-Latn-RS" sz="4000"/>
              <a:t>svi dokazi</a:t>
            </a:r>
            <a:r>
              <a:rPr lang="en-US" altLang="sr-Latn-RS" sz="4000"/>
              <a:t> </a:t>
            </a:r>
            <a:r>
              <a:rPr lang="hr-HR" altLang="sr-Latn-RS" sz="4000"/>
              <a:t>pružaju najjaču potporu tvrdnji</a:t>
            </a:r>
            <a:r>
              <a:rPr lang="en-US" altLang="sr-Latn-RS" sz="4000"/>
              <a:t> </a:t>
            </a:r>
            <a:r>
              <a:rPr lang="hr-HR" altLang="sr-Latn-RS" sz="4000"/>
              <a:t>da je Isus bio čovjek</a:t>
            </a:r>
            <a:r>
              <a:rPr lang="en-US" altLang="sr-Latn-RS" sz="4000"/>
              <a:t> </a:t>
            </a:r>
            <a:r>
              <a:rPr lang="hr-HR" altLang="sr-Latn-RS" sz="4000"/>
              <a:t>i Bog</a:t>
            </a:r>
            <a:r>
              <a:rPr lang="en-US" altLang="sr-Latn-RS" sz="4000"/>
              <a:t>, </a:t>
            </a:r>
            <a:r>
              <a:rPr lang="hr-HR" altLang="sr-Latn-RS" sz="4000"/>
              <a:t>koji je došao spasiti grešnike</a:t>
            </a:r>
            <a:r>
              <a:rPr lang="en-US" altLang="sr-Latn-RS" sz="4000"/>
              <a:t>, </a:t>
            </a:r>
            <a:r>
              <a:rPr lang="hr-HR" altLang="sr-Latn-RS" sz="4000"/>
              <a:t>kao što smo ja i ti</a:t>
            </a:r>
            <a:r>
              <a:rPr lang="en-US" altLang="sr-Latn-RS" sz="4000"/>
              <a:t>, </a:t>
            </a:r>
            <a:r>
              <a:rPr lang="hr-HR" altLang="sr-Latn-RS" sz="4000"/>
              <a:t>da bi nam dao razlog za život</a:t>
            </a:r>
            <a:r>
              <a:rPr lang="en-US" altLang="sr-Latn-RS" sz="4000"/>
              <a:t> </a:t>
            </a:r>
            <a:r>
              <a:rPr lang="hr-HR" altLang="sr-Latn-RS" sz="4000"/>
              <a:t>i</a:t>
            </a:r>
            <a:r>
              <a:rPr lang="en-US" altLang="sr-Latn-RS" sz="4000"/>
              <a:t> </a:t>
            </a:r>
            <a:r>
              <a:rPr lang="hr-HR" altLang="sr-Latn-RS" sz="4000"/>
              <a:t>vječnu sigurnost s one strane groba</a:t>
            </a:r>
            <a:r>
              <a:rPr lang="en-US" altLang="sr-Latn-RS" sz="4000"/>
              <a:t>.</a:t>
            </a:r>
            <a:endParaRPr lang="hr-HR" altLang="sr-Latn-RS" sz="4000"/>
          </a:p>
        </p:txBody>
      </p:sp>
      <p:sp>
        <p:nvSpPr>
          <p:cNvPr id="61444"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Što ti misliš?</a:t>
            </a:r>
          </a:p>
        </p:txBody>
      </p:sp>
    </p:spTree>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0" y="5715000"/>
            <a:ext cx="9144000" cy="1143000"/>
          </a:xfrm>
        </p:spPr>
        <p:txBody>
          <a:bodyPr/>
          <a:lstStyle/>
          <a:p>
            <a:r>
              <a:rPr lang="hr-HR" altLang="sr-Latn-RS" sz="6000" b="1">
                <a:solidFill>
                  <a:schemeClr val="bg1"/>
                </a:solidFill>
                <a:effectLst>
                  <a:outerShdw blurRad="38100" dist="38100" dir="2700000" algn="tl">
                    <a:srgbClr val="C0C0C0"/>
                  </a:outerShdw>
                </a:effectLst>
              </a:rPr>
              <a:t>Što ti misliš</a:t>
            </a:r>
            <a:r>
              <a:rPr lang="en-US" altLang="sr-Latn-RS" sz="6000" b="1">
                <a:solidFill>
                  <a:schemeClr val="bg1"/>
                </a:solidFill>
                <a:effectLst>
                  <a:outerShdw blurRad="38100" dist="38100" dir="2700000" algn="tl">
                    <a:srgbClr val="C0C0C0"/>
                  </a:outerShdw>
                </a:effectLst>
              </a:rPr>
              <a:t>?</a:t>
            </a:r>
            <a:endParaRPr lang="hr-HR" altLang="sr-Latn-RS" sz="6000" b="1">
              <a:solidFill>
                <a:schemeClr val="bg1"/>
              </a:solidFill>
              <a:effectLst>
                <a:outerShdw blurRad="38100" dist="38100" dir="2700000" algn="tl">
                  <a:srgbClr val="C0C0C0"/>
                </a:outerShdw>
              </a:effectLst>
            </a:endParaRPr>
          </a:p>
        </p:txBody>
      </p:sp>
    </p:spTree>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476250"/>
            <a:ext cx="8229600" cy="5976938"/>
          </a:xfrm>
        </p:spPr>
        <p:txBody>
          <a:bodyPr/>
          <a:lstStyle/>
          <a:p>
            <a:r>
              <a:rPr lang="hr-HR" altLang="sr-Latn-RS" sz="4000"/>
              <a:t/>
            </a:r>
            <a:br>
              <a:rPr lang="hr-HR" altLang="sr-Latn-RS" sz="4000"/>
            </a:br>
            <a:r>
              <a:rPr lang="hr-HR" altLang="sr-Latn-RS" sz="4000" b="1">
                <a:effectLst>
                  <a:outerShdw blurRad="38100" dist="38100" dir="2700000" algn="tl">
                    <a:srgbClr val="C0C0C0"/>
                  </a:outerShdw>
                </a:effectLst>
              </a:rPr>
              <a:t>U Isusu Kristu Bog je postao čovjekom.</a:t>
            </a:r>
            <a:br>
              <a:rPr lang="hr-HR" altLang="sr-Latn-RS" sz="4000" b="1">
                <a:effectLst>
                  <a:outerShdw blurRad="38100" dist="38100" dir="2700000" algn="tl">
                    <a:srgbClr val="C0C0C0"/>
                  </a:outerShdw>
                </a:effectLst>
              </a:rPr>
            </a:br>
            <a:r>
              <a:rPr lang="hr-HR" altLang="sr-Latn-RS" sz="4000" b="1">
                <a:effectLst>
                  <a:outerShdw blurRad="38100" dist="38100" dir="2700000" algn="tl">
                    <a:srgbClr val="C0C0C0"/>
                  </a:outerShdw>
                </a:effectLst>
              </a:rPr>
              <a:t>Isus Krist je pravi Bog i pravi čovjek.</a:t>
            </a:r>
            <a:br>
              <a:rPr lang="hr-HR" altLang="sr-Latn-RS" sz="4000" b="1">
                <a:effectLst>
                  <a:outerShdw blurRad="38100" dist="38100" dir="2700000" algn="tl">
                    <a:srgbClr val="C0C0C0"/>
                  </a:outerShdw>
                </a:effectLst>
              </a:rPr>
            </a:br>
            <a:r>
              <a:rPr lang="hr-HR" altLang="sr-Latn-RS" sz="4000" b="1">
                <a:effectLst>
                  <a:outerShdw blurRad="38100" dist="38100" dir="2700000" algn="tl">
                    <a:srgbClr val="C0C0C0"/>
                  </a:outerShdw>
                </a:effectLst>
              </a:rPr>
              <a:t>U Isus Kristu Bog i čovjek postaju jedno.</a:t>
            </a:r>
          </a:p>
        </p:txBody>
      </p:sp>
      <p:sp>
        <p:nvSpPr>
          <p:cNvPr id="70659" name="Rectangle 3"/>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Ja znam:</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5715000"/>
            <a:ext cx="9144000" cy="1143000"/>
          </a:xfrm>
        </p:spPr>
        <p:txBody>
          <a:bodyPr/>
          <a:lstStyle/>
          <a:p>
            <a:r>
              <a:rPr lang="hr-HR" altLang="sr-Latn-RS" sz="6000" b="1">
                <a:solidFill>
                  <a:schemeClr val="bg1"/>
                </a:solidFill>
                <a:effectLst>
                  <a:outerShdw blurRad="38100" dist="38100" dir="2700000" algn="tl">
                    <a:srgbClr val="C0C0C0"/>
                  </a:outerShdw>
                </a:effectLst>
              </a:rPr>
              <a:t>Što ti misliš</a:t>
            </a:r>
            <a:r>
              <a:rPr lang="en-US" altLang="sr-Latn-RS" sz="6000" b="1">
                <a:solidFill>
                  <a:schemeClr val="bg1"/>
                </a:solidFill>
                <a:effectLst>
                  <a:outerShdw blurRad="38100" dist="38100" dir="2700000" algn="tl">
                    <a:srgbClr val="C0C0C0"/>
                  </a:outerShdw>
                </a:effectLst>
              </a:rPr>
              <a:t>?</a:t>
            </a:r>
            <a:endParaRPr lang="hr-HR" altLang="sr-Latn-RS" sz="6000" b="1">
              <a:solidFill>
                <a:schemeClr val="bg1"/>
              </a:solidFill>
              <a:effectLst>
                <a:outerShdw blurRad="38100" dist="38100" dir="2700000" algn="tl">
                  <a:srgbClr val="C0C0C0"/>
                </a:outerShdw>
              </a:effectLst>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Grp="1" noChangeArrowheads="1"/>
          </p:cNvSpPr>
          <p:nvPr>
            <p:ph type="body" idx="1"/>
          </p:nvPr>
        </p:nvSpPr>
        <p:spPr>
          <a:xfrm>
            <a:off x="755650" y="2205038"/>
            <a:ext cx="7993063" cy="4248150"/>
          </a:xfrm>
        </p:spPr>
        <p:txBody>
          <a:bodyPr/>
          <a:lstStyle/>
          <a:p>
            <a:r>
              <a:rPr lang="hr-HR" altLang="sr-Latn-RS" sz="4000"/>
              <a:t>Isusovo učenje</a:t>
            </a:r>
          </a:p>
          <a:p>
            <a:r>
              <a:rPr lang="hr-HR" altLang="sr-Latn-RS" sz="4000"/>
              <a:t>Isusovo djelovanje</a:t>
            </a:r>
          </a:p>
          <a:p>
            <a:r>
              <a:rPr lang="hr-HR" altLang="sr-Latn-RS" sz="4000"/>
              <a:t>Isusovu osobnost</a:t>
            </a:r>
          </a:p>
          <a:p>
            <a:r>
              <a:rPr lang="hr-HR" altLang="sr-Latn-RS" sz="4000"/>
              <a:t>Starozavjetna proročanstva</a:t>
            </a:r>
          </a:p>
          <a:p>
            <a:r>
              <a:rPr lang="hr-HR" altLang="sr-Latn-RS" sz="4000"/>
              <a:t>Isusovo uskrsnuće</a:t>
            </a:r>
          </a:p>
        </p:txBody>
      </p:sp>
      <p:sp>
        <p:nvSpPr>
          <p:cNvPr id="32773" name="Rectangle 5"/>
          <p:cNvSpPr>
            <a:spLocks noChangeArrowheads="1"/>
          </p:cNvSpPr>
          <p:nvPr/>
        </p:nvSpPr>
        <p:spPr bwMode="auto">
          <a:xfrm>
            <a:off x="0" y="476250"/>
            <a:ext cx="9144000" cy="129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sz="4000"/>
              <a:t>Da bismo odgovorili na ova pitanja</a:t>
            </a:r>
            <a:r>
              <a:rPr lang="en-US" altLang="sr-Latn-RS" sz="4000"/>
              <a:t>, </a:t>
            </a:r>
            <a:r>
              <a:rPr lang="hr-HR" altLang="sr-Latn-RS" sz="4000"/>
              <a:t>promotrimo malo neke činjenice:</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9219" name="Rectangle 3"/>
          <p:cNvSpPr>
            <a:spLocks noChangeArrowheads="1"/>
          </p:cNvSpPr>
          <p:nvPr/>
        </p:nvSpPr>
        <p:spPr bwMode="auto">
          <a:xfrm>
            <a:off x="0" y="57150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sz="6000" b="1">
                <a:solidFill>
                  <a:schemeClr val="bg1"/>
                </a:solidFill>
                <a:effectLst>
                  <a:outerShdw blurRad="38100" dist="38100" dir="2700000" algn="tl">
                    <a:srgbClr val="C0C0C0"/>
                  </a:outerShdw>
                </a:effectLst>
              </a:rPr>
              <a:t>1. Isusovo učenje</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title"/>
          </p:nvPr>
        </p:nvSpPr>
        <p:spPr>
          <a:xfrm>
            <a:off x="457200" y="476250"/>
            <a:ext cx="8229600" cy="5976938"/>
          </a:xfrm>
        </p:spPr>
        <p:txBody>
          <a:bodyPr/>
          <a:lstStyle/>
          <a:p>
            <a:r>
              <a:rPr lang="hr-HR" altLang="sr-Latn-RS" sz="4000"/>
              <a:t>Opće je poznata činjenica</a:t>
            </a:r>
            <a:r>
              <a:rPr lang="en-US" altLang="sr-Latn-RS" sz="4000"/>
              <a:t> </a:t>
            </a:r>
            <a:r>
              <a:rPr lang="hr-HR" altLang="sr-Latn-RS" sz="4000"/>
              <a:t>da je Isusovo učenje</a:t>
            </a:r>
            <a:r>
              <a:rPr lang="en-US" altLang="sr-Latn-RS" sz="4000"/>
              <a:t> </a:t>
            </a:r>
            <a:r>
              <a:rPr lang="hr-HR" altLang="sr-Latn-RS" sz="4000"/>
              <a:t>najsnažnije ikad izgovoreno.</a:t>
            </a:r>
            <a:r>
              <a:rPr lang="en-US" altLang="sr-Latn-RS" sz="4000"/>
              <a:t> </a:t>
            </a:r>
            <a:r>
              <a:rPr lang="hr-HR" altLang="sr-Latn-RS" sz="4000"/>
              <a:t>Njegova učenja čine temelje cjelokupne zapadne civilizacije.</a:t>
            </a:r>
            <a:r>
              <a:rPr lang="en-US" altLang="sr-Latn-RS" sz="4000"/>
              <a:t> </a:t>
            </a:r>
            <a:endParaRPr lang="hr-HR" altLang="sr-Latn-RS" sz="4000"/>
          </a:p>
        </p:txBody>
      </p:sp>
      <p:sp>
        <p:nvSpPr>
          <p:cNvPr id="33796"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hr-HR" altLang="sr-Latn-RS" b="1">
                <a:solidFill>
                  <a:srgbClr val="666699"/>
                </a:solidFill>
                <a:effectLst>
                  <a:outerShdw blurRad="38100" dist="38100" dir="2700000" algn="tl">
                    <a:srgbClr val="C0C0C0"/>
                  </a:outerShdw>
                </a:effectLst>
              </a:rPr>
              <a:t>1. Isusovo učenje</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467</TotalTime>
  <Words>1143</Words>
  <Application>Microsoft Office PowerPoint</Application>
  <PresentationFormat>Prikaz na zaslonu (4:3)</PresentationFormat>
  <Paragraphs>114</Paragraphs>
  <Slides>59</Slides>
  <Notes>0</Notes>
  <HiddenSlides>0</HiddenSlides>
  <MMClips>0</MMClips>
  <ScaleCrop>false</ScaleCrop>
  <HeadingPairs>
    <vt:vector size="6" baseType="variant">
      <vt:variant>
        <vt:lpstr>Korišteni fontovi</vt:lpstr>
      </vt:variant>
      <vt:variant>
        <vt:i4>1</vt:i4>
      </vt:variant>
      <vt:variant>
        <vt:lpstr>Tema</vt:lpstr>
      </vt:variant>
      <vt:variant>
        <vt:i4>1</vt:i4>
      </vt:variant>
      <vt:variant>
        <vt:lpstr>Naslovi slajdova</vt:lpstr>
      </vt:variant>
      <vt:variant>
        <vt:i4>59</vt:i4>
      </vt:variant>
    </vt:vector>
  </HeadingPairs>
  <TitlesOfParts>
    <vt:vector size="61" baseType="lpstr">
      <vt:lpstr>Arial</vt:lpstr>
      <vt:lpstr>Default Design</vt:lpstr>
      <vt:lpstr>Isus Krist Bogočovjek</vt:lpstr>
      <vt:lpstr>Kršćanstvo je tvrdnja koja, ako je pogrešna, nema nikakve važnosti, ali ako je točna, od najveće važnosti. Jedino što kršćanstvo ne može biti jest djelomično važno.   C.S. Lewis, autor niza “Kronike iz Narnije”</vt:lpstr>
      <vt:lpstr>Kršćansko je vjerovanje utemeljeno na Bogu Ljubavi Koji je tako ljubio svijet da je poslao svoga sina - Isusa, u naš grešan svijet da podnese smrtnu kaznu i tako nam omogući stupanje u odnos sa Bogom kao našim nebeskim Ocem. </vt:lpstr>
      <vt:lpstr>Stoga je autentičnost Isusa iz Nazareta – čije su rođenje, život, smrt i uskrsnuće zabilježeni u Bibliji – od najveće važnosti za vjerodostojnost kršćanstva.  Jednostavnije rečeno: je li Isus bio luđak, lažljivac ili istinit?</vt:lpstr>
      <vt:lpstr>Isus – luđak, lažljivac ili istinit?</vt:lpstr>
      <vt:lpstr>Što ti misliš?</vt:lpstr>
      <vt:lpstr>PowerPoint prezentacija</vt:lpstr>
      <vt:lpstr>PowerPoint prezentacija</vt:lpstr>
      <vt:lpstr>Opće je poznata činjenica da je Isusovo učenje najsnažnije ikad izgovoreno. Njegova učenja čine temelje cjelokupne zapadne civilizacije. </vt:lpstr>
      <vt:lpstr>Nitko ne može nijekati da je Isus postojao ni tvrditi da njegove riječi nisu lijepe. Čak ako ih je netko i izgovorio prije njega, nitko ih nije formulirao na tako božanski način…   Albert Einstein, znanstvenik nobelovac, 1921.</vt:lpstr>
      <vt:lpstr>U današnjem svijetu, ljudi  napreduju u svim područjima znanosti i tehnike. Putujemo brže znamo više gotovo svakoga dana, a ipak u 2000 godina nitko nije poboljšao moralna učenja Isusa iz Nazareta. </vt:lpstr>
      <vt:lpstr>Je li doista moguće, da bi takva nauka dolazila od prevaranta ili pak luđaka?</vt:lpstr>
      <vt:lpstr>PowerPoint prezentacija</vt:lpstr>
      <vt:lpstr> Izgleda da sa Isusom nikada nije bilo dosadno! Pretvorio je vino u vodu (Iv 2,1-11), od užine jednog dječaka načinio hranu za tisuće (Mk 6,30-44). Čak je bio u stanju zapovijedati prirodnim silama, zaustavljajući olujno nevrijeme (Mk 4,35-41).</vt:lpstr>
      <vt:lpstr>Isus je izveo i niz čudesnih izlječenja, otvarajući oči slijepima, gluhima omogućujući sluh, a nijemima govor. Oslobađao je ljude od zlih sila koje su ih zaposjele. Bio je u stanju vratiti mrtva čovjeka u život. (usp. Iv 11,38-44).</vt:lpstr>
      <vt:lpstr>Svoja čudesna djela nikada nije izvodio radi zabave, već samu kada se pred njime našao čovjek u potrebi. Nikada nije govorio o svojim djelima niti je zaslugu za njih pripisivao sebi.</vt:lpstr>
      <vt:lpstr> Volio je ljude i sve što je činio bilo je pomoći  i biti prijatelj svim ljudima, od gubavaca do prostitutki. Čak je pokazivao ljubav za one koji su ga htjeli ubiti. Kada je bio mučen i pribijen na križ, govorio je “Oče, oprosti im, jer ne znaju što čine" (Lk 22,34).</vt:lpstr>
      <vt:lpstr>Potrebno je ovdje još se prisjetiti kako je Isus zbog svog djelovanja među ljudima, zbog liječenja bolesnih, zbog druženja s grešnicima bio trajno na udaru ondašnjih uglednika.</vt:lpstr>
      <vt:lpstr>Sigurno, ovo mogu biti motivi i djela nekog kriminalca ili “bolesnog” čovjeka?</vt:lpstr>
      <vt:lpstr>PowerPoint prezentacija</vt:lpstr>
      <vt:lpstr>Isusova je osobnost zadivila milijune ljudi koji nisu kršćani. </vt:lpstr>
      <vt:lpstr>Ja sam Židov, ali svijetli lik tog čovjeka iz Nazareta silno me se doimlje… Doista postoji samo jedno mjesto na svijetu gdje ne vidimo nikakva mraka. To je osoba Isusa Krista. U njemu se Bog najjasnije očitovao.  Albert Einstein, znanstvenik nobelovac, 1921.</vt:lpstr>
      <vt:lpstr>Isus je vrhunski primjer: </vt:lpstr>
      <vt:lpstr>Promatrajući ovakvu osobnost, možete li reći da je Isus bio zao ili pak neuravnotežen čovjek.</vt:lpstr>
      <vt:lpstr>PowerPoint prezentacija</vt:lpstr>
      <vt:lpstr>Isus iz Nazareta ispunjenje je preko 300 različitih proročanstava (koja su izrekli mnogi ljudi kroz vrijem od preko 500 godina) uključujući 29 na sam dan svoje smrti! </vt:lpstr>
      <vt:lpstr>Neki su ovo pokušali protumačiti tvrdeći da je Isus bio izuzetno pametan i vješt čovjek koji je namjerno provodio ispunjenje spomenutih proročanstava i tako tvrdio za sebe da je on Mesija obećan u Starom zavjetu!</vt:lpstr>
      <vt:lpstr>Problem je u ovakvoj tvrdnji izuzetno velik broj proročanstava, što znači da bi bilo vrlo teško moguće namjerno ispuniti svako pojedino.</vt:lpstr>
      <vt:lpstr>Nadalje, ljudski gledajući, on sam nije imao niti je mogao imati utjecaj na čitav niz događaja kao što su na primjer način njegove smrti ili pak mjesto njegova rođenja!</vt:lpstr>
      <vt:lpstr>Da je Isus bio prevarant, ne bi li već bilo pomalo kasno kada bi saznao gdje se on to u stvari trebao roditi?</vt:lpstr>
      <vt:lpstr>PowerPoint prezentacija</vt:lpstr>
      <vt:lpstr>Uskrsnuće Isusa od mrtvih temelj je kršćanskog vjerovanja. Postoje li za to kakvi dokazi?  Brojna su tumačenja koja su htjela objasniti odsutnost Isusova tijela iz groba. </vt:lpstr>
      <vt:lpstr>“Isus nikada nije ni umro."</vt:lpstr>
      <vt:lpstr> Dr Trevor Lloyd Davies (Velika Britanija) tvrdio je da Isus u stvari nije ni umro na križu. Bez svijesti je skinut s križa, te se kasnije samo probudio. </vt:lpstr>
      <vt:lpstr>Razmislimo! Isus je prošao rimsko bičevanje, koje je mnoge ljude i ubilo. Također, bio je kroz šest sati pribijen na križ.  Bi li čovjek koji je to prošao bio u stanju odgurnuti tonu tešku ploču s ulaza u grob i pobjeći?!?</vt:lpstr>
      <vt:lpstr> Rimski su se vojnici morali uvjeriti da je Isus mrtav. U slučaju da im zarobljenik pobjegne, sami bi bili suočeni sa smrtnom kaznom!  Onima koji su još visjeli a nisu još bili mrtvi, rimski bi vojnici maljem lomili koljena kako bi ubrzali smrt i kako bi onemogućili mogući bijeg!</vt:lpstr>
      <vt:lpstr> U Iv 19,34 čitamo da je stražar, videći da je Isus na križu već mrtav, probio ga kopljem kako bi potvrdio njegovu smrt. Ubod kopljem prouzročio je istjecanje krvi i vode! Došlo je do razdvajanja krvnih tjelešaca i sukrvice što danas poznajemo kao medicinski dokaz da se radi o mrtvom tijelu. </vt:lpstr>
      <vt:lpstr>U vrijeme kad je Ivan ovo pisao, takvo medicinsko znanje nije postojalo! Dakle, on nije imao nikakva razloga izmišljati. Stoga ovaj izvještaj predstavlja jak medicinski dokaz Isusove stvarne smrti na križu.</vt:lpstr>
      <vt:lpstr>“Učenici su ukrali Isusovo tijelo."</vt:lpstr>
      <vt:lpstr>Bilo je tvrdnji da su Isusovi učenici ukrali tijelo i počeli govoriti da je Isus živ. Ako i zaboravimo činjenicu da je grob bio pod stražom, ovakve se tvrdnje psihološki ne slažu.</vt:lpstr>
      <vt:lpstr> Nakon Isusove smrti učenici su bili utučeni i potpuno razočarani. Zasigurno se nešto izuzetno trebalo dogoditi kako bi oni bili spremni trpjeti za ono što su vjerovali. Bili su bičevani, mučeni i ubijani vjerujući u Isusovo uskrsnuće!</vt:lpstr>
      <vt:lpstr>Logički, bi li ljudi bili u stanju trpjeti zbog nečeg za što su znali da je neistina?</vt:lpstr>
      <vt:lpstr>“Glavari su ukrali tijelo."</vt:lpstr>
      <vt:lpstr>Ako su poglavari ukrali tijelo, zašto ga nisu svima pokazali i tako onemogućili glasine o Isusovom uskrsnuću od mrtvih koje su širili “ludi" učenici?</vt:lpstr>
      <vt:lpstr>“Učenici su halucinirali da vide Isusa."</vt:lpstr>
      <vt:lpstr>Neki kažu da su učenici halucinirali tj. da nisu zaista vidjeli uskrsnulog Isusa već priviđenje.</vt:lpstr>
      <vt:lpstr> U rječniku stranih riječi halucinacija je “prividno doživljavanje vanjskog objekta koji u stvarnosti nije prisutan". Halucinacije se javljaju kod ljudi pod jakim stresom, napetih i živčanih ljudi, odnosno kod jako bolesnih ljudi  pod jakim dozama lijekova. </vt:lpstr>
      <vt:lpstr>Učenici su mahom bili ribari i carinici (poreznici), dakle pripadnici skupina ljudi koje nisu sklone haluciniranju.</vt:lpstr>
      <vt:lpstr> Prema zapisima Isus se u razdoblju od 11 tjedana pokazao 11 puta i vidjelo ga je preko 550 ljudi. Dvoje ili troje ljudi možda je i moglo halucinirati, ali je li vjerojatno da bi 550 ljudi haluciniralo i to tako da svi imaju istu halucinaciju? Ovo izgleda kao svjetski rekord! </vt:lpstr>
      <vt:lpstr> Halucinacije dakako nisu stvarne. To su priviđenja, nešto poput duhova. Isus je dodirivan, jeo je hranu i čak je spremao doručak! (usp. Lk 24,42-45; Iv 21,1-14). Prilično dobro za duha! </vt:lpstr>
      <vt:lpstr>Trenutačan učinak</vt:lpstr>
      <vt:lpstr> Isusovo je uskrsnuće od mrtvih imalo trenutačan dramatičan utjecaj na svijet izuzetno brzim rastom Crkve unatoč progonima i mnogim mučeništvima.</vt:lpstr>
      <vt:lpstr>Što ti misliš?</vt:lpstr>
      <vt:lpstr>Dokazi traže odluku. Dakle, je li Isus bio luđak, prevarant ili pak uistinu Sin Božji?</vt:lpstr>
      <vt:lpstr>“U korist uskrsnuća, kao živa istina postoji mnoštvo dokaza, pozitivnih i negativnih, stvarnih i okolnosnih, pa nijedna pametna porota na svijetu ne bi mogla donijeti presudu da uskrsnuće nije stvarno".  Lord Darling, bivši ministar pravosuđa Engleske </vt:lpstr>
      <vt:lpstr> Sagledavajući dokaze, besmisleno je tvrditi da bi Isus bio lud i zloban čovjek. Njegovo učenje, osobnost, ispunjenja Starozavjetnih proročanstava ukazuju da je takav zaključak neutemeljen. </vt:lpstr>
      <vt:lpstr> Nasuprot tome, svi dokazi pružaju najjaču potporu tvrdnji da je Isus bio čovjek i Bog, koji je došao spasiti grešnike, kao što smo ja i ti, da bi nam dao razlog za život i vječnu sigurnost s one strane groba.</vt:lpstr>
      <vt:lpstr>Što ti misliš?</vt:lpstr>
      <vt:lpstr> U Isusu Kristu Bog je postao čovjekom. Isus Krist je pravi Bog i pravi čovjek. U Isus Kristu Bog i čovjek postaju jedno.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Isus Krist Bogočovjek</dc:title>
  <dc:creator>Silvio</dc:creator>
  <cp:lastModifiedBy>Zoran KOŠIĆ ČAČIĆ</cp:lastModifiedBy>
  <cp:revision>141</cp:revision>
  <dcterms:created xsi:type="dcterms:W3CDTF">2006-05-04T08:44:59Z</dcterms:created>
  <dcterms:modified xsi:type="dcterms:W3CDTF">2020-04-16T13:16:50Z</dcterms:modified>
</cp:coreProperties>
</file>